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7" r:id="rId14"/>
    <p:sldId id="278" r:id="rId15"/>
    <p:sldId id="268" r:id="rId16"/>
    <p:sldId id="269" r:id="rId17"/>
    <p:sldId id="271" r:id="rId18"/>
    <p:sldId id="270" r:id="rId19"/>
    <p:sldId id="273" r:id="rId20"/>
    <p:sldId id="274" r:id="rId21"/>
    <p:sldId id="275" r:id="rId22"/>
    <p:sldId id="27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96" y="-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Сформированность</a:t>
            </a:r>
            <a:r>
              <a:rPr lang="ru-RU" baseline="0" dirty="0"/>
              <a:t> ОК, ПК по годам</a:t>
            </a:r>
            <a:endParaRPr lang="ru-RU" dirty="0"/>
          </a:p>
        </c:rich>
      </c:tx>
      <c:layout>
        <c:manualLayout>
          <c:xMode val="edge"/>
          <c:yMode val="edge"/>
          <c:x val="0.19321497496344983"/>
          <c:y val="1.9153221498963292E-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5.4056531165167225E-2"/>
          <c:y val="0.13269990295198397"/>
          <c:w val="0.9233781471146445"/>
          <c:h val="0.6928328494338116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Лист1!$A$2:$A$5</c:f>
              <c:strCache>
                <c:ptCount val="2"/>
                <c:pt idx="0">
                  <c:v>ОК</c:v>
                </c:pt>
                <c:pt idx="1">
                  <c:v>ПК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76</c:v>
                </c:pt>
                <c:pt idx="1">
                  <c:v>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EA6-447E-9660-37F9EF54AD2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Лист1!$A$2:$A$5</c:f>
              <c:strCache>
                <c:ptCount val="2"/>
                <c:pt idx="0">
                  <c:v>ОК</c:v>
                </c:pt>
                <c:pt idx="1">
                  <c:v>ПК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80</c:v>
                </c:pt>
                <c:pt idx="1">
                  <c:v>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EA6-447E-9660-37F9EF54AD2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Лист1!$A$2:$A$5</c:f>
              <c:strCache>
                <c:ptCount val="2"/>
                <c:pt idx="0">
                  <c:v>ОК</c:v>
                </c:pt>
                <c:pt idx="1">
                  <c:v>ПК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83</c:v>
                </c:pt>
                <c:pt idx="1">
                  <c:v>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EA6-447E-9660-37F9EF54AD2D}"/>
            </c:ext>
          </c:extLst>
        </c:ser>
        <c:gapWidth val="219"/>
        <c:overlap val="-27"/>
        <c:axId val="59748736"/>
        <c:axId val="59750272"/>
      </c:barChart>
      <c:catAx>
        <c:axId val="5974873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9750272"/>
        <c:crosses val="autoZero"/>
        <c:auto val="1"/>
        <c:lblAlgn val="ctr"/>
        <c:lblOffset val="100"/>
      </c:catAx>
      <c:valAx>
        <c:axId val="5975027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9748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56861471726869"/>
          <c:y val="0.89542039436030652"/>
          <c:w val="0.36555169694476808"/>
          <c:h val="8.5426384140730477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2B70-C90E-4CD1-AF8C-D354198B91D4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CECCA-0B86-480A-8E04-A011B53F70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06422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2B70-C90E-4CD1-AF8C-D354198B91D4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CECCA-0B86-480A-8E04-A011B53F70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03428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2B70-C90E-4CD1-AF8C-D354198B91D4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CECCA-0B86-480A-8E04-A011B53F708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1819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2B70-C90E-4CD1-AF8C-D354198B91D4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CECCA-0B86-480A-8E04-A011B53F70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16981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2B70-C90E-4CD1-AF8C-D354198B91D4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CECCA-0B86-480A-8E04-A011B53F708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921768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2B70-C90E-4CD1-AF8C-D354198B91D4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CECCA-0B86-480A-8E04-A011B53F70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7896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2B70-C90E-4CD1-AF8C-D354198B91D4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CECCA-0B86-480A-8E04-A011B53F70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67278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2B70-C90E-4CD1-AF8C-D354198B91D4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CECCA-0B86-480A-8E04-A011B53F70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6495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2B70-C90E-4CD1-AF8C-D354198B91D4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CECCA-0B86-480A-8E04-A011B53F70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61943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2B70-C90E-4CD1-AF8C-D354198B91D4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CECCA-0B86-480A-8E04-A011B53F70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41774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2B70-C90E-4CD1-AF8C-D354198B91D4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CECCA-0B86-480A-8E04-A011B53F70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59492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2B70-C90E-4CD1-AF8C-D354198B91D4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CECCA-0B86-480A-8E04-A011B53F70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60376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2B70-C90E-4CD1-AF8C-D354198B91D4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CECCA-0B86-480A-8E04-A011B53F70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22998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2B70-C90E-4CD1-AF8C-D354198B91D4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CECCA-0B86-480A-8E04-A011B53F70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35352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2B70-C90E-4CD1-AF8C-D354198B91D4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CECCA-0B86-480A-8E04-A011B53F70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53796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3D2B70-C90E-4CD1-AF8C-D354198B91D4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CECCA-0B86-480A-8E04-A011B53F70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90717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D2B70-C90E-4CD1-AF8C-D354198B91D4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E2CECCA-0B86-480A-8E04-A011B53F70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48483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661CAF3-2E8C-4BA7-9167-2AE7BDD46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5403" y="0"/>
            <a:ext cx="7766936" cy="1646302"/>
          </a:xfrm>
        </p:spPr>
        <p:txBody>
          <a:bodyPr/>
          <a:lstStyle/>
          <a:p>
            <a:pPr algn="ctr"/>
            <a:r>
              <a:rPr lang="ru-RU" sz="6000" b="1" dirty="0"/>
              <a:t>ПОРТФОЛИО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A63CA1FE-5C35-4068-85F3-2911A8EB60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7368" y="2074841"/>
            <a:ext cx="4798255" cy="4345533"/>
          </a:xfrm>
        </p:spPr>
        <p:txBody>
          <a:bodyPr/>
          <a:lstStyle/>
          <a:p>
            <a:endParaRPr lang="ru-RU" sz="2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ru-RU" sz="2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Советовой</a:t>
            </a:r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Ольги Алексеевны</a:t>
            </a:r>
          </a:p>
          <a:p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Преподавателя </a:t>
            </a:r>
          </a:p>
          <a:p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художественно – графических дисциплин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78B2159-E7B7-4F19-BF8E-814C91A961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265" r="26764" b="6684"/>
          <a:stretch/>
        </p:blipFill>
        <p:spPr>
          <a:xfrm rot="5400000">
            <a:off x="417126" y="2136243"/>
            <a:ext cx="4295189" cy="3653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222063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4AA5797-8F1E-4F0D-BBC9-2A6D349306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15" t="6837" r="4004" b="5833"/>
          <a:stretch/>
        </p:blipFill>
        <p:spPr>
          <a:xfrm rot="5400000">
            <a:off x="5282126" y="3608949"/>
            <a:ext cx="3491428" cy="24997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0478BCF5-3580-4DAD-A805-55A4FCCDB2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898" t="10062" r="5084" b="12231"/>
          <a:stretch/>
        </p:blipFill>
        <p:spPr>
          <a:xfrm rot="5400000">
            <a:off x="7953367" y="854059"/>
            <a:ext cx="3583418" cy="25156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CF80192-748A-401F-A2B9-959960C8E7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814" t="10170" r="6686" b="7608"/>
          <a:stretch/>
        </p:blipFill>
        <p:spPr>
          <a:xfrm rot="5400000">
            <a:off x="2666035" y="960926"/>
            <a:ext cx="3385559" cy="24997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1EC92EF-59B0-4995-9A34-A509385707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366" t="11481" r="4374" b="9506"/>
          <a:stretch/>
        </p:blipFill>
        <p:spPr>
          <a:xfrm rot="5400000">
            <a:off x="16089" y="3721236"/>
            <a:ext cx="3385559" cy="23810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79509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012DC8C-43A5-431F-8132-215AA51E28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466" y="198212"/>
            <a:ext cx="2810291" cy="36950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F2751F9-4387-42DD-B9C4-44A753BDB9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70581" y="660091"/>
            <a:ext cx="3695011" cy="27712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EE59BA6-4022-41E9-A885-33748A0759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82" t="8672" r="8025" b="12562"/>
          <a:stretch/>
        </p:blipFill>
        <p:spPr>
          <a:xfrm rot="5400000">
            <a:off x="-68140" y="3957849"/>
            <a:ext cx="3218363" cy="2185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F329B0C-C1DB-44BE-A66E-6026C39759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467" y="329962"/>
            <a:ext cx="2185515" cy="30990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C1EC792-B1F5-4CA5-B98D-7040E1CA85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30" t="7569" b="8261"/>
          <a:stretch/>
        </p:blipFill>
        <p:spPr>
          <a:xfrm rot="5400000">
            <a:off x="5027118" y="4040099"/>
            <a:ext cx="3099038" cy="21403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577873A-2E42-4E11-B99A-830A424A0C3A}"/>
              </a:ext>
            </a:extLst>
          </p:cNvPr>
          <p:cNvSpPr txBox="1"/>
          <p:nvPr/>
        </p:nvSpPr>
        <p:spPr>
          <a:xfrm>
            <a:off x="266700" y="431800"/>
            <a:ext cx="18548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Региональный чемпионат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WorldSkills Russia Juniors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 компетенции «Графический дизайн» 2019 г. – Пушкарева Екатерина – заняла 1 место. 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8A2FF54-0A7C-48AF-94B1-E36D9FDA56D5}"/>
              </a:ext>
            </a:extLst>
          </p:cNvPr>
          <p:cNvSpPr txBox="1"/>
          <p:nvPr/>
        </p:nvSpPr>
        <p:spPr>
          <a:xfrm>
            <a:off x="8032457" y="3987800"/>
            <a:ext cx="3711259" cy="26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региональный чемпионат по профессиональному мастерстве среди инвалидов и лиц с ограниченными возможностями здоровья «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Абилимпикс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»» по компетенции «Изобразительное искусство» 2020 г.  – Емельяненко Александра – 1 место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7381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95E4745-9368-42CA-BEDE-119D29EDAE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102" y="4011804"/>
            <a:ext cx="3167690" cy="2375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E9AA6A8-5813-4324-9423-638407D56D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77" y="2435089"/>
            <a:ext cx="4400254" cy="3300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F17B660-05C2-4DFF-8FE8-8E68990549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65622" y="850775"/>
            <a:ext cx="3416315" cy="2562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6001EAD-A81B-4567-AA6F-E009C61BA1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05" y="4011804"/>
            <a:ext cx="3163350" cy="2372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1C07FD5-75AB-4C8D-9ECD-11181CDBC5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2022" y="900722"/>
            <a:ext cx="3416315" cy="2562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6276F2D-86E7-4ADD-830B-2808653EF37F}"/>
              </a:ext>
            </a:extLst>
          </p:cNvPr>
          <p:cNvSpPr txBox="1"/>
          <p:nvPr/>
        </p:nvSpPr>
        <p:spPr>
          <a:xfrm>
            <a:off x="520698" y="473683"/>
            <a:ext cx="3537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Выполнение мягких открыток к «Новому году» для детей – сирот в детский дом.</a:t>
            </a:r>
          </a:p>
          <a:p>
            <a:r>
              <a:rPr lang="ru-RU" dirty="0"/>
              <a:t>Группа 5491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93445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199CE88-79D2-4E46-A74F-816ACA6B9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432" y="449180"/>
            <a:ext cx="8728570" cy="948106"/>
          </a:xfrm>
        </p:spPr>
        <p:txBody>
          <a:bodyPr>
            <a:normAutofit fontScale="90000"/>
          </a:bodyPr>
          <a:lstStyle/>
          <a:p>
            <a:r>
              <a:rPr lang="ru-RU" dirty="0"/>
              <a:t>«</a:t>
            </a:r>
            <a:r>
              <a:rPr lang="ru-RU" sz="3100" dirty="0"/>
              <a:t>Пальчиковый театр» </a:t>
            </a:r>
            <a:br>
              <a:rPr lang="ru-RU" sz="3100" dirty="0"/>
            </a:br>
            <a:r>
              <a:rPr lang="ru-RU" sz="3100" dirty="0"/>
              <a:t>Выполнили студенты 4 курса специальности 54.02.01 дизайн (по отраслям)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BBC7AD5-57B5-4CD0-AD59-44CE6F4EF5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21" y="3597442"/>
            <a:ext cx="3523916" cy="26429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10D4F33-4490-4772-B86D-800CFCA077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4358" y="3801478"/>
            <a:ext cx="2979822" cy="22348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1AD2B34-44AE-4C30-910A-0B5A2379C8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70236" y="1639805"/>
            <a:ext cx="2979820" cy="223486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154CB83-8232-43E1-988D-DFD853F448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0704" y="2606715"/>
            <a:ext cx="3263569" cy="24476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9434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97709A-216A-4B3D-BEE9-1A359D269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932" y="386175"/>
            <a:ext cx="7336509" cy="991232"/>
          </a:xfrm>
        </p:spPr>
        <p:txBody>
          <a:bodyPr>
            <a:noAutofit/>
          </a:bodyPr>
          <a:lstStyle/>
          <a:p>
            <a:r>
              <a:rPr lang="ru-RU" sz="2800" dirty="0"/>
              <a:t>Лепка снеговика, центральный парк </a:t>
            </a:r>
            <a:r>
              <a:rPr lang="ru-RU" sz="2800" dirty="0" err="1"/>
              <a:t>г.Белово</a:t>
            </a: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8FE482F-B47B-422F-A696-2CAF0C9808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6904" y="2209707"/>
            <a:ext cx="4870992" cy="36532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1ACD76D-5EBC-4E8E-84A7-7A382EB021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980" y="962815"/>
            <a:ext cx="3339588" cy="55721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90059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7A2B42B-E74B-4438-8075-B14C5A219CAB}"/>
              </a:ext>
            </a:extLst>
          </p:cNvPr>
          <p:cNvSpPr txBox="1"/>
          <p:nvPr/>
        </p:nvSpPr>
        <p:spPr>
          <a:xfrm>
            <a:off x="520700" y="584200"/>
            <a:ext cx="27559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Организация выставки студенческих работ специальности 54.02.01 Дизайн (по отраслям) 2 и 4 курсы</a:t>
            </a:r>
          </a:p>
          <a:p>
            <a:r>
              <a:rPr lang="ru-RU" sz="2000" dirty="0"/>
              <a:t>посвящённая «300- </a:t>
            </a:r>
            <a:r>
              <a:rPr lang="ru-RU" sz="2000" dirty="0" err="1"/>
              <a:t>летию</a:t>
            </a:r>
            <a:r>
              <a:rPr lang="ru-RU" sz="2000" dirty="0"/>
              <a:t> Кузбасса»</a:t>
            </a:r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2AE5B37-5D86-4F30-824E-5E6FD9E07C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36886" y="2435255"/>
            <a:ext cx="4588935" cy="34417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104D409-E0AB-4F9F-8CF2-D087DCF500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98802" y="1003303"/>
            <a:ext cx="4775200" cy="35814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00857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A2EC915-515C-48E3-AA85-97BD0A5158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8367" y="3865034"/>
            <a:ext cx="7766936" cy="1646302"/>
          </a:xfrm>
        </p:spPr>
        <p:txBody>
          <a:bodyPr/>
          <a:lstStyle/>
          <a:p>
            <a:pPr algn="ctr"/>
            <a:r>
              <a:rPr lang="ru-RU" sz="2800" dirty="0"/>
              <a:t>Критерий IV. </a:t>
            </a:r>
            <a:br>
              <a:rPr lang="ru-RU" sz="2800" dirty="0"/>
            </a:br>
            <a:r>
              <a:rPr lang="ru-RU" sz="2800" dirty="0"/>
              <a:t>Личный вклад в повышение качества образования, совершенствование методов обучения и воспитания, и продуктивное использование новых образовательных технологий, транслирование в педагогических коллективах опыта практических результатов своей профессиональной деятельности, в том числе экспериментальной и инновационной.</a:t>
            </a:r>
          </a:p>
        </p:txBody>
      </p:sp>
    </p:spTree>
    <p:extLst>
      <p:ext uri="{BB962C8B-B14F-4D97-AF65-F5344CB8AC3E}">
        <p14:creationId xmlns="" xmlns:p14="http://schemas.microsoft.com/office/powerpoint/2010/main" val="4101332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A5E6DF8-1720-4AC5-A1D5-4B660AF00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7400"/>
          </a:xfrm>
        </p:spPr>
        <p:txBody>
          <a:bodyPr/>
          <a:lstStyle/>
          <a:p>
            <a:r>
              <a:rPr lang="ru-RU" dirty="0"/>
              <a:t>ПОВЫШЕНИЕ КВАЛИФИКАЦИИ: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11D150C-ACA8-421A-984D-38B236197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38299"/>
            <a:ext cx="8974666" cy="4403063"/>
          </a:xfrm>
        </p:spPr>
        <p:txBody>
          <a:bodyPr/>
          <a:lstStyle/>
          <a:p>
            <a:r>
              <a:rPr lang="ru-RU" sz="2400" dirty="0"/>
              <a:t>«Новосибирский государственный университет архитектуры, дизайна и искусств» профессиональная переподготовка рег.№236</a:t>
            </a:r>
          </a:p>
          <a:p>
            <a:r>
              <a:rPr lang="ru-RU" sz="2400" dirty="0"/>
              <a:t>12.05.2020-04.06.2020 г., «Подготовка региональных экспертов конкурсов профессионального мастерства «</a:t>
            </a:r>
            <a:r>
              <a:rPr lang="ru-RU" sz="2400" dirty="0" err="1"/>
              <a:t>Абилимпикс</a:t>
            </a:r>
            <a:r>
              <a:rPr lang="ru-RU" sz="2400" dirty="0"/>
              <a:t>», 72 час., </a:t>
            </a:r>
            <a:r>
              <a:rPr lang="ru-RU" sz="2400" dirty="0" err="1"/>
              <a:t>рег.номер</a:t>
            </a:r>
            <a:r>
              <a:rPr lang="ru-RU" sz="2400" dirty="0"/>
              <a:t>. 842, удостоверение 420800108481;</a:t>
            </a:r>
          </a:p>
          <a:p>
            <a:r>
              <a:rPr lang="ru-RU" sz="2400" dirty="0"/>
              <a:t>СВИДЕТЕЛЬСТВО № 0000033042 </a:t>
            </a:r>
            <a:r>
              <a:rPr lang="ru-RU" sz="2400" dirty="0" err="1"/>
              <a:t>Cвидетельство</a:t>
            </a:r>
            <a:r>
              <a:rPr lang="ru-RU" sz="2400" dirty="0"/>
              <a:t> дает право участия в оценке демонстрационного экзамена по стандартам </a:t>
            </a:r>
            <a:r>
              <a:rPr lang="ru-RU" sz="2400" dirty="0" err="1"/>
              <a:t>Worldskills</a:t>
            </a:r>
            <a:endParaRPr lang="ru-RU" sz="2400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69200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7363838-E0FE-4C95-BFAD-9E53A2CC6B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86" b="2705"/>
          <a:stretch/>
        </p:blipFill>
        <p:spPr>
          <a:xfrm>
            <a:off x="586114" y="188284"/>
            <a:ext cx="4484601" cy="31518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FE6F421-9DC2-4981-94B4-E0CC1B33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557" t="14815" r="5555" b="8272"/>
          <a:stretch/>
        </p:blipFill>
        <p:spPr>
          <a:xfrm rot="5400000">
            <a:off x="105177" y="3998836"/>
            <a:ext cx="3079357" cy="21174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2A89DDA-240B-4B1B-8055-3BFE41AAF1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07" t="8865" r="8889" b="11382"/>
          <a:stretch/>
        </p:blipFill>
        <p:spPr>
          <a:xfrm rot="5400000">
            <a:off x="2409270" y="3957320"/>
            <a:ext cx="3079357" cy="22005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3EB354F-0719-4F20-B995-2D45D1468F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97" t="13519" r="6214" b="13333"/>
          <a:stretch/>
        </p:blipFill>
        <p:spPr>
          <a:xfrm rot="16200000">
            <a:off x="6712536" y="-529851"/>
            <a:ext cx="3102342" cy="4538612"/>
          </a:xfrm>
          <a:prstGeom prst="rect">
            <a:avLst/>
          </a:prstGeom>
        </p:spPr>
      </p:pic>
      <p:sp>
        <p:nvSpPr>
          <p:cNvPr id="11" name="Звезда: 5 точек 10">
            <a:extLst>
              <a:ext uri="{FF2B5EF4-FFF2-40B4-BE49-F238E27FC236}">
                <a16:creationId xmlns="" xmlns:a16="http://schemas.microsoft.com/office/drawing/2014/main" id="{1E76168F-7843-4C36-85A7-8B6E28FFB943}"/>
              </a:ext>
            </a:extLst>
          </p:cNvPr>
          <p:cNvSpPr/>
          <p:nvPr/>
        </p:nvSpPr>
        <p:spPr>
          <a:xfrm>
            <a:off x="101600" y="188285"/>
            <a:ext cx="379499" cy="345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везда: 5 точек 11">
            <a:extLst>
              <a:ext uri="{FF2B5EF4-FFF2-40B4-BE49-F238E27FC236}">
                <a16:creationId xmlns="" xmlns:a16="http://schemas.microsoft.com/office/drawing/2014/main" id="{828EC64A-3CC2-4577-87C1-34F6D0B28A1B}"/>
              </a:ext>
            </a:extLst>
          </p:cNvPr>
          <p:cNvSpPr/>
          <p:nvPr/>
        </p:nvSpPr>
        <p:spPr>
          <a:xfrm>
            <a:off x="5473701" y="188285"/>
            <a:ext cx="379499" cy="345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везда: 5 точек 12">
            <a:extLst>
              <a:ext uri="{FF2B5EF4-FFF2-40B4-BE49-F238E27FC236}">
                <a16:creationId xmlns="" xmlns:a16="http://schemas.microsoft.com/office/drawing/2014/main" id="{1704584A-22FF-43DB-9FFD-41EF33E3005C}"/>
              </a:ext>
            </a:extLst>
          </p:cNvPr>
          <p:cNvSpPr/>
          <p:nvPr/>
        </p:nvSpPr>
        <p:spPr>
          <a:xfrm>
            <a:off x="5473700" y="3530598"/>
            <a:ext cx="379499" cy="345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26F80E20-C71D-45C0-A118-30ACC81BE6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39688" t="30371" r="16354" b="15370"/>
          <a:stretch/>
        </p:blipFill>
        <p:spPr>
          <a:xfrm>
            <a:off x="5994400" y="3567373"/>
            <a:ext cx="4538612" cy="29804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84422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8CECD7D-5641-441E-A840-4C9EF37CF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12800"/>
          </a:xfrm>
        </p:spPr>
        <p:txBody>
          <a:bodyPr/>
          <a:lstStyle/>
          <a:p>
            <a:r>
              <a:rPr lang="ru-RU" dirty="0"/>
              <a:t>РАБОЧИЕ ПРОГРАММЫ, УМО,ЭУМК: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6706393-505D-4542-BB53-C06231DF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40427"/>
            <a:ext cx="8596668" cy="4453862"/>
          </a:xfrm>
        </p:spPr>
        <p:txBody>
          <a:bodyPr/>
          <a:lstStyle/>
          <a:p>
            <a:r>
              <a:rPr lang="ru-RU" sz="2000" dirty="0"/>
              <a:t>МДК 01.04 Проектирование </a:t>
            </a:r>
          </a:p>
          <a:p>
            <a:r>
              <a:rPr lang="ru-RU" sz="2000" dirty="0"/>
              <a:t>МДК.03.01 Основы стандартизации, сертификации и метрологии – </a:t>
            </a:r>
          </a:p>
          <a:p>
            <a:r>
              <a:rPr lang="ru-RU" sz="2000" dirty="0"/>
              <a:t>МДК 01.01 Методика преподавания по программам дополнительного образования в области изобразительной деятельности и декоративно-прикладного искусства </a:t>
            </a:r>
          </a:p>
          <a:p>
            <a:r>
              <a:rPr lang="ru-RU" sz="2000" dirty="0"/>
              <a:t>ОП.10 Основы сценического оформления </a:t>
            </a:r>
          </a:p>
          <a:p>
            <a:r>
              <a:rPr lang="ru-RU" sz="2000" dirty="0"/>
              <a:t>ОП. 09 Дизайн и рекламные технологии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00884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4627921-4D7A-4BFF-B101-FDA93DB7F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6063"/>
          </a:xfrm>
        </p:spPr>
        <p:txBody>
          <a:bodyPr/>
          <a:lstStyle/>
          <a:p>
            <a:pPr algn="ctr"/>
            <a:r>
              <a:rPr lang="ru-RU" dirty="0"/>
              <a:t>ОБЩИЕ СВЕДЕНИЯ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A41209E-184A-4716-A493-7DEA7DDC1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72126"/>
            <a:ext cx="8596668" cy="4892841"/>
          </a:xfrm>
        </p:spPr>
        <p:txBody>
          <a:bodyPr/>
          <a:lstStyle/>
          <a:p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Ф.И.О. </a:t>
            </a: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</a:rPr>
              <a:t>Советова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 Ольга Алексеевна</a:t>
            </a:r>
          </a:p>
          <a:p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Дата рождения – 19.09.1993г.</a:t>
            </a:r>
          </a:p>
          <a:p>
            <a:pPr algn="ctr"/>
            <a:r>
              <a:rPr lang="ru-RU" sz="2000" b="1" smtClean="0">
                <a:solidFill>
                  <a:schemeClr val="tx2">
                    <a:lumMod val="75000"/>
                  </a:schemeClr>
                </a:solidFill>
              </a:rPr>
              <a:t>Стаж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Общий – 5 лет</a:t>
            </a:r>
          </a:p>
          <a:p>
            <a:pPr algn="just"/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Педагогический -2 года 5 месяцев</a:t>
            </a:r>
          </a:p>
          <a:p>
            <a:pPr algn="just"/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В данном ОУ – 2 года 5 месяцев</a:t>
            </a:r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26156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8B893EB-F9EA-408B-BBC9-558577CEA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МЕТОДИЧЕСКИЕ РАЗРАБОТКИ: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D8F0F72-CE6C-4A5D-ACAD-C0F3169F4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388077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2400" dirty="0"/>
              <a:t>Программа и методические рекомендации по практике для специальности 54.02.01 Дизайн (по отраслям):</a:t>
            </a:r>
          </a:p>
          <a:p>
            <a:pPr>
              <a:lnSpc>
                <a:spcPct val="150000"/>
              </a:lnSpc>
            </a:pPr>
            <a:r>
              <a:rPr lang="ru-RU" sz="2000" dirty="0"/>
              <a:t>ПП 02.03 Контроль за изготовлением изделий в производстве в части соответствия их авторскому образцу.</a:t>
            </a:r>
          </a:p>
          <a:p>
            <a:pPr>
              <a:lnSpc>
                <a:spcPct val="150000"/>
              </a:lnSpc>
            </a:pPr>
            <a:r>
              <a:rPr lang="ru-RU" sz="2000" dirty="0"/>
              <a:t>УП 02.03 Контроль за изготовлением изделий в производстве в части соответствия их авторскому образцу.</a:t>
            </a:r>
          </a:p>
          <a:p>
            <a:pPr>
              <a:lnSpc>
                <a:spcPct val="150000"/>
              </a:lnSpc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1325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FFACE83-600A-4376-826E-DDF638D27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03" y="352926"/>
            <a:ext cx="9605655" cy="155608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Методическая тема </a:t>
            </a:r>
            <a:br>
              <a:rPr lang="ru-RU" b="1" dirty="0"/>
            </a:br>
            <a:r>
              <a:rPr lang="ru-RU" dirty="0"/>
              <a:t>«Использование опережающих заданий при формировании ОК, ПК студентов».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CDAD52F-28E4-4BE0-963F-56AE75097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771466" cy="4160000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/>
              <a:t>В результате работы:</a:t>
            </a:r>
          </a:p>
          <a:p>
            <a:r>
              <a:rPr lang="ru-RU" dirty="0"/>
              <a:t>- Изучила опыт работы по проблеме исследования, аннотирование статей из периодической печати по методической теме;</a:t>
            </a:r>
          </a:p>
          <a:p>
            <a:r>
              <a:rPr lang="ru-RU" dirty="0"/>
              <a:t> - Подобрала материал для написания методической разработки по проектированию заданий в рамках МДК 02.04 Декоративно-прикладное искусство;</a:t>
            </a:r>
          </a:p>
          <a:p>
            <a:r>
              <a:rPr lang="ru-RU" dirty="0"/>
              <a:t>- Написала сборник конспектов занятий по МДК 02.04 Декоративно-прикладное искусство;</a:t>
            </a:r>
          </a:p>
          <a:p>
            <a:r>
              <a:rPr lang="ru-RU" dirty="0"/>
              <a:t>- Выступила с докладом на МЦК по теме исследования;</a:t>
            </a:r>
          </a:p>
          <a:p>
            <a:r>
              <a:rPr lang="ru-RU" dirty="0"/>
              <a:t>- Провела открытое занятие с использованием опережающих заданий при формировании ОК, ПК студентов.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50653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65309A3-CC22-41FB-956A-2D22921914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667" t="9013" r="5185" b="12716"/>
          <a:stretch/>
        </p:blipFill>
        <p:spPr>
          <a:xfrm rot="5400000">
            <a:off x="6598507" y="985792"/>
            <a:ext cx="3947262" cy="27868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81C77D1-B9BF-4D45-AA43-C48FF132C9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1272" y="3286943"/>
            <a:ext cx="3715760" cy="278682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D14B867-5DFD-46A8-BC24-D6F3A58814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" t="5803" r="3148" b="8024"/>
          <a:stretch/>
        </p:blipFill>
        <p:spPr>
          <a:xfrm rot="5400000">
            <a:off x="343329" y="952209"/>
            <a:ext cx="3960640" cy="27868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43309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CBFEF0-BFF2-4D97-A37E-66F4586D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38200"/>
          </a:xfrm>
        </p:spPr>
        <p:txBody>
          <a:bodyPr/>
          <a:lstStyle/>
          <a:p>
            <a:pPr algn="ctr"/>
            <a:r>
              <a:rPr lang="ru-RU" dirty="0"/>
              <a:t>ОБРАЗОВАНИЕ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9741805-4CD8-4647-A137-4684A64A1202}"/>
              </a:ext>
            </a:extLst>
          </p:cNvPr>
          <p:cNvSpPr txBox="1"/>
          <p:nvPr/>
        </p:nvSpPr>
        <p:spPr>
          <a:xfrm>
            <a:off x="677334" y="5217695"/>
            <a:ext cx="55906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ФГБОУ ВО «Кемеровский государственный институт культуры» Бакалавриат по направлению 51.03.02 «Народная художественная культура» 2019 г.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C4E6382-C42F-4979-8646-0840FF9343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690" t="9552" r="9084" b="12103"/>
          <a:stretch/>
        </p:blipFill>
        <p:spPr>
          <a:xfrm rot="5400000">
            <a:off x="5611599" y="2104210"/>
            <a:ext cx="4693205" cy="3380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6106517-6B21-42C4-91F9-694B3F938D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59" t="13424" r="3302" b="3324"/>
          <a:stretch/>
        </p:blipFill>
        <p:spPr>
          <a:xfrm>
            <a:off x="677334" y="1447800"/>
            <a:ext cx="5052489" cy="3591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582577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9484EE-2A93-49D6-BB97-C545164A91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2077" y="4209272"/>
            <a:ext cx="7766936" cy="1646302"/>
          </a:xfrm>
        </p:spPr>
        <p:txBody>
          <a:bodyPr/>
          <a:lstStyle/>
          <a:p>
            <a:pPr algn="ctr"/>
            <a:r>
              <a:rPr lang="ru-RU" sz="3200" b="1" dirty="0"/>
              <a:t>Критерий I.  </a:t>
            </a:r>
            <a:br>
              <a:rPr lang="ru-RU" sz="3200" b="1" dirty="0"/>
            </a:br>
            <a:r>
              <a:rPr lang="ru-RU" sz="3200" b="1" dirty="0"/>
              <a:t>Достижение обучающимися положительной динамики результатов освоения образовательных программ по итогам мониторингов, проводимых организацией.</a:t>
            </a:r>
            <a:r>
              <a:rPr lang="ru-RU" sz="5400" b="1" dirty="0"/>
              <a:t/>
            </a:r>
            <a:br>
              <a:rPr lang="ru-RU" sz="5400" b="1" dirty="0"/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13506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88D795F-810C-4B2E-B7F9-C40586F4A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11" y="401053"/>
            <a:ext cx="11454062" cy="2342147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По результатам контрольных работ, дифференцированных </a:t>
            </a:r>
            <a:r>
              <a:rPr lang="ru-RU" sz="2400" dirty="0">
                <a:solidFill>
                  <a:schemeClr val="bg1"/>
                </a:solidFill>
              </a:rPr>
              <a:t>зачетов с </a:t>
            </a:r>
            <a:r>
              <a:rPr lang="ru-RU" sz="2400" dirty="0"/>
              <a:t>использованием практико-ориентированных заданий, каче</a:t>
            </a:r>
            <a:r>
              <a:rPr lang="ru-RU" sz="2400" dirty="0">
                <a:solidFill>
                  <a:schemeClr val="bg1"/>
                </a:solidFill>
              </a:rPr>
              <a:t>ственная </a:t>
            </a:r>
            <a:r>
              <a:rPr lang="ru-RU" sz="2400" dirty="0"/>
              <a:t>успеваемость в среднем, в динамике за три года состав</a:t>
            </a:r>
            <a:r>
              <a:rPr lang="ru-RU" sz="2400" dirty="0">
                <a:solidFill>
                  <a:schemeClr val="bg1"/>
                </a:solidFill>
              </a:rPr>
              <a:t>ляет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b="1" i="1" dirty="0"/>
              <a:t>80% - 2018 г., 81% - 2019 г., 83% - 2020 г. при 100% абсол</a:t>
            </a:r>
            <a:r>
              <a:rPr lang="ru-RU" sz="2400" b="1" i="1" dirty="0">
                <a:solidFill>
                  <a:schemeClr val="bg1"/>
                </a:solidFill>
              </a:rPr>
              <a:t>ютной </a:t>
            </a:r>
            <a:r>
              <a:rPr lang="ru-RU" sz="2400" b="1" i="1" dirty="0"/>
              <a:t>успеваемости</a:t>
            </a:r>
            <a:r>
              <a:rPr lang="ru-RU" sz="2400" dirty="0"/>
              <a:t>. </a:t>
            </a:r>
            <a:br>
              <a:rPr lang="ru-RU" sz="2400" dirty="0"/>
            </a:b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Средний балл от 3,9 до 4.5.</a:t>
            </a:r>
            <a:endParaRPr lang="ru-RU" sz="2400" dirty="0"/>
          </a:p>
        </p:txBody>
      </p:sp>
      <p:graphicFrame>
        <p:nvGraphicFramePr>
          <p:cNvPr id="14" name="Диаграмма 13">
            <a:extLst>
              <a:ext uri="{FF2B5EF4-FFF2-40B4-BE49-F238E27FC236}">
                <a16:creationId xmlns="" xmlns:a16="http://schemas.microsoft.com/office/drawing/2014/main" id="{7D73EFEF-E364-4C77-9163-51646963C370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41211795"/>
              </p:ext>
            </p:extLst>
          </p:nvPr>
        </p:nvGraphicFramePr>
        <p:xfrm>
          <a:off x="2951747" y="2775284"/>
          <a:ext cx="6753726" cy="3978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1300072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66E8E74-74D3-4735-828D-73CF2B26A1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7909" y="4134853"/>
            <a:ext cx="7766936" cy="1646302"/>
          </a:xfrm>
        </p:spPr>
        <p:txBody>
          <a:bodyPr/>
          <a:lstStyle/>
          <a:p>
            <a:pPr algn="ctr"/>
            <a:r>
              <a:rPr lang="ru-RU" sz="2800" b="1" dirty="0"/>
              <a:t>Критерий II. </a:t>
            </a:r>
            <a:br>
              <a:rPr lang="ru-RU" sz="2800" b="1" dirty="0"/>
            </a:br>
            <a:r>
              <a:rPr lang="ru-RU" sz="2800" b="1" dirty="0"/>
              <a:t>Достижение обучающимися положительных результатов освоения образовательных программ по итогам мониторинга системы образования, проводимого в порядке, установленном постановлением Правительства Российской Федерации от 5 августа 2013 г. № 662.</a:t>
            </a:r>
            <a:br>
              <a:rPr lang="ru-RU" sz="2800" b="1" dirty="0"/>
            </a:b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2498053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7D2386C-BFD9-4D12-B20E-19206E767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956" y="401053"/>
            <a:ext cx="7199339" cy="1069099"/>
          </a:xfrm>
        </p:spPr>
        <p:txBody>
          <a:bodyPr/>
          <a:lstStyle/>
          <a:p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WorldSkillsRussia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ECAEF59-9985-474B-B1B1-936CD8E45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2956" y="1812758"/>
            <a:ext cx="4443664" cy="4186989"/>
          </a:xfrm>
        </p:spPr>
        <p:txBody>
          <a:bodyPr/>
          <a:lstStyle/>
          <a:p>
            <a:r>
              <a:rPr lang="ru-RU" sz="2800" b="1" dirty="0"/>
              <a:t>Региональный чемпионат «Молодые профессионалы» (</a:t>
            </a:r>
            <a:r>
              <a:rPr lang="ru-RU" sz="2800" b="1" dirty="0" err="1"/>
              <a:t>WorldSkillsRussia</a:t>
            </a:r>
            <a:r>
              <a:rPr lang="ru-RU" sz="2800" b="1" dirty="0"/>
              <a:t>) по компетенции:</a:t>
            </a:r>
          </a:p>
          <a:p>
            <a:r>
              <a:rPr lang="ru-RU" sz="2800" b="1" dirty="0"/>
              <a:t>«Педагог – организатор досуговых мероприятий» 2018г –</a:t>
            </a:r>
            <a:r>
              <a:rPr lang="ru-RU" sz="2800" b="1" dirty="0">
                <a:solidFill>
                  <a:schemeClr val="tx2"/>
                </a:solidFill>
              </a:rPr>
              <a:t>Пестов Илья - 3 место. </a:t>
            </a:r>
          </a:p>
          <a:p>
            <a:endParaRPr lang="ru-RU" sz="2000" b="1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69C02B6-F822-489C-9EAB-899B100E83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50000"/>
          <a:stretch/>
        </p:blipFill>
        <p:spPr>
          <a:xfrm>
            <a:off x="5364124" y="401053"/>
            <a:ext cx="3067495" cy="4059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AAC79ED-2199-40D3-A4ED-5206DAB785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123" y="2431012"/>
            <a:ext cx="2961081" cy="41015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57455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1C64BB0-4E0B-4FBD-84C5-E5E3C64087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9839" y="3455581"/>
            <a:ext cx="7766936" cy="1646302"/>
          </a:xfrm>
        </p:spPr>
        <p:txBody>
          <a:bodyPr/>
          <a:lstStyle/>
          <a:p>
            <a:pPr algn="ctr"/>
            <a:r>
              <a:rPr lang="ru-RU" sz="3200" dirty="0"/>
              <a:t>Критерий III. </a:t>
            </a:r>
            <a:br>
              <a:rPr lang="ru-RU" sz="3200" dirty="0"/>
            </a:br>
            <a:r>
              <a:rPr lang="ru-RU" sz="3200" dirty="0"/>
              <a:t>Выявление и развитие способностей обучающихся к научной (интеллектуальной), творческой, физкультурно-спортивной деятельности, а также их участие в олимпиадах, конкурсах, фестивалях, соревнованиях.</a:t>
            </a:r>
          </a:p>
        </p:txBody>
      </p:sp>
    </p:spTree>
    <p:extLst>
      <p:ext uri="{BB962C8B-B14F-4D97-AF65-F5344CB8AC3E}">
        <p14:creationId xmlns="" xmlns:p14="http://schemas.microsoft.com/office/powerpoint/2010/main" val="1375068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719DD8-AEC3-4284-BB13-F86E27835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128" y="340242"/>
            <a:ext cx="10040285" cy="1568893"/>
          </a:xfrm>
        </p:spPr>
        <p:txBody>
          <a:bodyPr>
            <a:noAutofit/>
          </a:bodyPr>
          <a:lstStyle/>
          <a:p>
            <a:r>
              <a:rPr lang="ru-RU" sz="2400" dirty="0"/>
              <a:t>С 2019 года являюсь классным руководителем группы 5491 специальности 54.02.01 Дизайн (по отраслям)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521DA34-C1C4-4F19-AE14-A0758A967E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24" y="1306693"/>
            <a:ext cx="4161958" cy="3121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D9214D3-855C-443C-9881-86FADBD136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111" y="3540116"/>
            <a:ext cx="3970190" cy="2977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098D043-ABAD-4252-8470-F13C189EF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45605" y="1675379"/>
            <a:ext cx="3314001" cy="24855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D2D342D-0CEC-412E-A1A3-3FB30C559D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715" y="3643563"/>
            <a:ext cx="3832260" cy="2874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7319331-5709-43FC-B683-32C3C8579BD9}"/>
              </a:ext>
            </a:extLst>
          </p:cNvPr>
          <p:cNvSpPr txBox="1"/>
          <p:nvPr/>
        </p:nvSpPr>
        <p:spPr>
          <a:xfrm>
            <a:off x="8624910" y="3244334"/>
            <a:ext cx="2954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Посещение выставок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AB0BB31-47E7-44AA-885E-705A003273B1}"/>
              </a:ext>
            </a:extLst>
          </p:cNvPr>
          <p:cNvSpPr txBox="1"/>
          <p:nvPr/>
        </p:nvSpPr>
        <p:spPr>
          <a:xfrm>
            <a:off x="410966" y="4777484"/>
            <a:ext cx="1399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День Здоровья</a:t>
            </a:r>
          </a:p>
        </p:txBody>
      </p:sp>
    </p:spTree>
    <p:extLst>
      <p:ext uri="{BB962C8B-B14F-4D97-AF65-F5344CB8AC3E}">
        <p14:creationId xmlns="" xmlns:p14="http://schemas.microsoft.com/office/powerpoint/2010/main" val="8894193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Фиолетовый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137</TotalTime>
  <Words>476</Words>
  <Application>Microsoft Office PowerPoint</Application>
  <PresentationFormat>Произвольный</PresentationFormat>
  <Paragraphs>57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Аспект</vt:lpstr>
      <vt:lpstr>ПОРТФОЛИО</vt:lpstr>
      <vt:lpstr>ОБЩИЕ СВЕДЕНИЯ</vt:lpstr>
      <vt:lpstr>ОБРАЗОВАНИЕ</vt:lpstr>
      <vt:lpstr>Критерий I.   Достижение обучающимися положительной динамики результатов освоения образовательных программ по итогам мониторингов, проводимых организацией. </vt:lpstr>
      <vt:lpstr>По результатам контрольных работ, дифференцированных зачетов с использованием практико-ориентированных заданий, качественная успеваемость в среднем, в динамике за три года составляет  80% - 2018 г., 81% - 2019 г., 83% - 2020 г. при 100% абсолютной успеваемости.  Средний балл от 3,9 до 4.5.</vt:lpstr>
      <vt:lpstr>Критерий II.  Достижение обучающимися положительных результатов освоения образовательных программ по итогам мониторинга системы образования, проводимого в порядке, установленном постановлением Правительства Российской Федерации от 5 августа 2013 г. № 662. </vt:lpstr>
      <vt:lpstr>WorldSkillsRussia</vt:lpstr>
      <vt:lpstr>Критерий III.  Выявление и развитие способностей обучающихся к научной (интеллектуальной), творческой, физкультурно-спортивной деятельности, а также их участие в олимпиадах, конкурсах, фестивалях, соревнованиях.</vt:lpstr>
      <vt:lpstr>С 2019 года являюсь классным руководителем группы 5491 специальности 54.02.01 Дизайн (по отраслям)</vt:lpstr>
      <vt:lpstr>Слайд 10</vt:lpstr>
      <vt:lpstr>Слайд 11</vt:lpstr>
      <vt:lpstr>Слайд 12</vt:lpstr>
      <vt:lpstr>«Пальчиковый театр»  Выполнили студенты 4 курса специальности 54.02.01 дизайн (по отраслям)</vt:lpstr>
      <vt:lpstr>Лепка снеговика, центральный парк г.Белово</vt:lpstr>
      <vt:lpstr>Слайд 15</vt:lpstr>
      <vt:lpstr>Критерий IV.  Личный вклад в повышение качества образования, совершенствование методов обучения и воспитания, и продуктивное использование новых образовательных технологий, транслирование в педагогических коллективах опыта практических результатов своей профессиональной деятельности, в том числе экспериментальной и инновационной.</vt:lpstr>
      <vt:lpstr>ПОВЫШЕНИЕ КВАЛИФИКАЦИИ:</vt:lpstr>
      <vt:lpstr>Слайд 18</vt:lpstr>
      <vt:lpstr>РАБОЧИЕ ПРОГРАММЫ, УМО,ЭУМК:</vt:lpstr>
      <vt:lpstr>МЕТОДИЧЕСКИЕ РАЗРАБОТКИ:</vt:lpstr>
      <vt:lpstr>Методическая тема  «Использование опережающих заданий при формировании ОК, ПК студентов».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user</dc:creator>
  <cp:lastModifiedBy>user</cp:lastModifiedBy>
  <cp:revision>37</cp:revision>
  <dcterms:created xsi:type="dcterms:W3CDTF">2021-02-23T05:39:11Z</dcterms:created>
  <dcterms:modified xsi:type="dcterms:W3CDTF">2021-04-19T00:48:24Z</dcterms:modified>
</cp:coreProperties>
</file>