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6" r:id="rId3"/>
    <p:sldId id="257" r:id="rId4"/>
    <p:sldId id="277" r:id="rId5"/>
    <p:sldId id="258" r:id="rId6"/>
    <p:sldId id="276" r:id="rId7"/>
    <p:sldId id="278" r:id="rId8"/>
    <p:sldId id="280" r:id="rId9"/>
    <p:sldId id="259" r:id="rId10"/>
    <p:sldId id="275" r:id="rId11"/>
    <p:sldId id="272" r:id="rId12"/>
    <p:sldId id="269" r:id="rId13"/>
    <p:sldId id="261" r:id="rId14"/>
    <p:sldId id="279" r:id="rId15"/>
    <p:sldId id="271" r:id="rId16"/>
    <p:sldId id="262" r:id="rId17"/>
    <p:sldId id="263" r:id="rId18"/>
    <p:sldId id="265" r:id="rId19"/>
    <p:sldId id="282" r:id="rId20"/>
    <p:sldId id="266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0.87000000000000022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1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axId val="79553664"/>
        <c:axId val="79903360"/>
      </c:barChart>
      <c:catAx>
        <c:axId val="79553664"/>
        <c:scaling>
          <c:orientation val="minMax"/>
        </c:scaling>
        <c:axPos val="b"/>
        <c:numFmt formatCode="General" sourceLinked="1"/>
        <c:tickLblPos val="nextTo"/>
        <c:crossAx val="79903360"/>
        <c:crosses val="autoZero"/>
        <c:auto val="1"/>
        <c:lblAlgn val="ctr"/>
        <c:lblOffset val="100"/>
      </c:catAx>
      <c:valAx>
        <c:axId val="79903360"/>
        <c:scaling>
          <c:orientation val="minMax"/>
        </c:scaling>
        <c:axPos val="l"/>
        <c:majorGridlines/>
        <c:numFmt formatCode="0%" sourceLinked="1"/>
        <c:tickLblPos val="nextTo"/>
        <c:crossAx val="79553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ОП.11(ПНК)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0.87000000000000033</c:v>
                </c:pt>
                <c:pt idx="2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ОГСЭ.02 (ПНК)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0.83000000000000029</c:v>
                </c:pt>
                <c:pt idx="1">
                  <c:v>0.86000000000000032</c:v>
                </c:pt>
                <c:pt idx="2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ПМ.01 (ДО)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0.87000000000000033</c:v>
                </c:pt>
                <c:pt idx="1">
                  <c:v>0.89</c:v>
                </c:pt>
                <c:pt idx="2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ПМ.01 (СДО)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0.81</c:v>
                </c:pt>
                <c:pt idx="1">
                  <c:v>0.87000000000000033</c:v>
                </c:pt>
                <c:pt idx="2">
                  <c:v>0.91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ПМ.01 (ПДО)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0.86000000000000032</c:v>
                </c:pt>
                <c:pt idx="1">
                  <c:v>0.89</c:v>
                </c:pt>
                <c:pt idx="2">
                  <c:v>0.93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Столбец14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axId val="65628032"/>
        <c:axId val="65629568"/>
      </c:barChart>
      <c:catAx>
        <c:axId val="65628032"/>
        <c:scaling>
          <c:orientation val="minMax"/>
        </c:scaling>
        <c:axPos val="b"/>
        <c:numFmt formatCode="General" sourceLinked="1"/>
        <c:tickLblPos val="nextTo"/>
        <c:crossAx val="65629568"/>
        <c:crosses val="autoZero"/>
        <c:auto val="1"/>
        <c:lblAlgn val="ctr"/>
        <c:lblOffset val="100"/>
      </c:catAx>
      <c:valAx>
        <c:axId val="65629568"/>
        <c:scaling>
          <c:orientation val="minMax"/>
        </c:scaling>
        <c:axPos val="l"/>
        <c:majorGridlines/>
        <c:numFmt formatCode="0%" sourceLinked="1"/>
        <c:tickLblPos val="nextTo"/>
        <c:crossAx val="65628032"/>
        <c:crosses val="autoZero"/>
        <c:crossBetween val="between"/>
      </c:valAx>
    </c:plotArea>
    <c:legend>
      <c:legendPos val="r"/>
      <c:legendEntry>
        <c:idx val="5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0.83000000000000018</c:v>
                </c:pt>
                <c:pt idx="1">
                  <c:v>0.9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0.82000000000000017</c:v>
                </c:pt>
                <c:pt idx="1">
                  <c:v>0.92</c:v>
                </c:pt>
                <c:pt idx="2">
                  <c:v>0.94000000000000017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0016896"/>
        <c:axId val="80018432"/>
      </c:barChart>
      <c:catAx>
        <c:axId val="80016896"/>
        <c:scaling>
          <c:orientation val="minMax"/>
        </c:scaling>
        <c:axPos val="b"/>
        <c:numFmt formatCode="General" sourceLinked="1"/>
        <c:tickLblPos val="nextTo"/>
        <c:crossAx val="80018432"/>
        <c:crosses val="autoZero"/>
        <c:auto val="1"/>
        <c:lblAlgn val="ctr"/>
        <c:lblOffset val="100"/>
      </c:catAx>
      <c:valAx>
        <c:axId val="80018432"/>
        <c:scaling>
          <c:orientation val="minMax"/>
        </c:scaling>
        <c:axPos val="l"/>
        <c:majorGridlines/>
        <c:numFmt formatCode="0%" sourceLinked="1"/>
        <c:tickLblPos val="nextTo"/>
        <c:crossAx val="80016896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ПДО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0.91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ПНК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СДО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2" formatCode="0%">
                  <c:v>1</c:v>
                </c:pt>
              </c:numCache>
            </c:numRef>
          </c:val>
        </c:ser>
        <c:axId val="91580672"/>
        <c:axId val="91586560"/>
      </c:barChart>
      <c:catAx>
        <c:axId val="91580672"/>
        <c:scaling>
          <c:orientation val="minMax"/>
        </c:scaling>
        <c:axPos val="b"/>
        <c:numFmt formatCode="General" sourceLinked="1"/>
        <c:tickLblPos val="nextTo"/>
        <c:crossAx val="91586560"/>
        <c:crosses val="autoZero"/>
        <c:auto val="1"/>
        <c:lblAlgn val="ctr"/>
        <c:lblOffset val="100"/>
      </c:catAx>
      <c:valAx>
        <c:axId val="91586560"/>
        <c:scaling>
          <c:orientation val="minMax"/>
        </c:scaling>
        <c:axPos val="l"/>
        <c:majorGridlines/>
        <c:numFmt formatCode="0%" sourceLinked="1"/>
        <c:tickLblPos val="nextTo"/>
        <c:crossAx val="915806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1</c:v>
                </c:pt>
              </c:numCache>
            </c:numRef>
          </c:val>
        </c:ser>
        <c:axId val="91603712"/>
        <c:axId val="91605248"/>
      </c:barChart>
      <c:catAx>
        <c:axId val="91603712"/>
        <c:scaling>
          <c:orientation val="minMax"/>
        </c:scaling>
        <c:axPos val="b"/>
        <c:tickLblPos val="nextTo"/>
        <c:crossAx val="91605248"/>
        <c:crosses val="autoZero"/>
        <c:auto val="1"/>
        <c:lblAlgn val="ctr"/>
        <c:lblOffset val="100"/>
      </c:catAx>
      <c:valAx>
        <c:axId val="91605248"/>
        <c:scaling>
          <c:orientation val="minMax"/>
        </c:scaling>
        <c:axPos val="l"/>
        <c:majorGridlines/>
        <c:numFmt formatCode="0%" sourceLinked="1"/>
        <c:tickLblPos val="nextTo"/>
        <c:crossAx val="91603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ПОРТФОЛИО ПРЕПОДАВАТЕЛЯ ГОСУДАРСТВЕННОГО ПРОФЕССИОНАЛЬНОГО ОБРАЗОВАТЕЛЬНОГО УЧРЕЖДЕНИЯ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«БЕЛОВСКИЙ ПЕДАГОГИЧЕСКИЙ КОЛЛЕДЖ»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СИНИЦИНОЙ ЕЛЕНЫ МИХАЙЛОВНЫ</a:t>
            </a:r>
            <a:endParaRPr lang="ru-RU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уровня сформированности ОК, ПК студентов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трудоустройства выпускников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защиты выпускных квалификационных работ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7161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чемпионатах «Молодые профессионалы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компетенции</a:t>
            </a:r>
            <a:br>
              <a:rPr lang="ru-RU" sz="20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«педагог-организатор </a:t>
            </a:r>
            <a:r>
              <a:rPr lang="ru-RU" sz="2000" b="1" i="1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901014" cy="292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216"/>
                <a:gridCol w="4199126"/>
                <a:gridCol w="2633672"/>
              </a:tblGrid>
              <a:tr h="5429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9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Ларисова Анастасия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1место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9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Бондаренко Елена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89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Пестов Илья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139014" cy="928694"/>
          </a:xfrm>
        </p:spPr>
        <p:txBody>
          <a:bodyPr>
            <a:noAutofit/>
          </a:bodyPr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чемпионатах «Молодые профессионалы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компетенции «Дошкольное образование»</a:t>
            </a:r>
            <a:r>
              <a:rPr lang="ru-RU" sz="24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115196" cy="247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32"/>
                <a:gridCol w="2371732"/>
                <a:gridCol w="2371732"/>
              </a:tblGrid>
              <a:tr h="8239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9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Клабукова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место</a:t>
                      </a:r>
                      <a:endParaRPr lang="ru-RU" sz="1600" dirty="0"/>
                    </a:p>
                  </a:txBody>
                  <a:tcPr/>
                </a:tc>
              </a:tr>
              <a:tr h="8239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Звягина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место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857224" y="1571612"/>
          <a:ext cx="6500859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35"/>
                <a:gridCol w="1630208"/>
                <a:gridCol w="1300172"/>
                <a:gridCol w="1300172"/>
                <a:gridCol w="1300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прохождени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удостоверения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28.03-12.04.2017г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«Психолого-педагогические основы профессиональной деятельности»,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72ч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72ч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№5472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09.10.2017-20.10.2017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«Организационно-методическое сопровождение конкурсного движения </a:t>
                      </a:r>
                      <a:r>
                        <a:rPr kumimoji="0" lang="en-US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WorldSkills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Russia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72ч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№6140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27.01.2018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дем.экзамена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стандартам </a:t>
                      </a:r>
                      <a:r>
                        <a:rPr kumimoji="0" lang="en-US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компетенция «Дошкольное воспитание», на 2 года.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№0000009461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над методической темой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представлены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метода портфолио при формировании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ПК студентов в преподавании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ПМ.01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Организация мероприятий, направленных на укрепление здоровья ребенка и его физического развития»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Возможности метода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формировании профессиональных компетенций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заседании МЦК, «Школа молодого педагога»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 педагогические  технологии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829576" cy="382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88"/>
                <a:gridCol w="3914788"/>
              </a:tblGrid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Внедрение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Проблемное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Здоровьесберегающие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системе</a:t>
                      </a:r>
                      <a:endParaRPr lang="ru-RU" dirty="0"/>
                    </a:p>
                  </a:txBody>
                  <a:tcPr/>
                </a:tc>
              </a:tr>
              <a:tr h="699220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Личностно-</a:t>
                      </a:r>
                      <a:r>
                        <a:rPr lang="ru-RU" baseline="0" dirty="0" smtClean="0"/>
                        <a:t> ориентированное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системе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Проектно – исследовательское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системе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6992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Инфрмационно-коммуникационные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системе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курсов повышения квалификации по программе «Специалист по социальной работе»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УМО программ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преподаваемым дисциплинам,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Комплект контрольно-оценочных средств по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преподаваемым дисциплинам,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 УД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«Коммуникативный практикум (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УМО к программе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Комплект контрольно-оценочных средств по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учебной дисциплине «Коммуникативный практикум»,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 разработка ««Возможности метода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формировании профессиональных компетенций»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Стажировка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прохождения</a:t>
                      </a:r>
                      <a:endParaRPr lang="ru-RU" dirty="0"/>
                    </a:p>
                  </a:txBody>
                  <a:tcPr/>
                </a:tc>
              </a:tr>
              <a:tr h="6721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Частное дошкольное образовательное учреждение "Детский сад № 171 открытого акционерного общества "Российские железные дороги"</a:t>
                      </a:r>
                    </a:p>
                    <a:p>
                      <a:r>
                        <a:rPr lang="ru-RU" sz="1400" smtClean="0"/>
                        <a:t/>
                      </a:r>
                      <a:br>
                        <a:rPr lang="ru-RU" sz="1400" smtClean="0"/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«Магистраль»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462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500042"/>
            <a:ext cx="6500857" cy="6072230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7" y="714356"/>
            <a:ext cx="4376761" cy="442915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4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3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№12,10,76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№ 10,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 «Магистраль»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И МАСТЕРСТВО ПЕДАГОГА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РАЗ И ЗАКЛЮЧАЕТСЯ В УМЕНИИ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СОЧЕТАТЬ СЕРДЕЧНОСТЬ С МУДРОСТЬЮ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В. Сухомлинский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Синицина Елена Михайловна</a:t>
            </a:r>
          </a:p>
          <a:p>
            <a:pPr algn="just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высшее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«Кузбасская государственная педагогическая академия»,специальность «Дошкольная педагогика и психология», квалификация преподаватель дошкольной педагогики и психологии по специальности «Дошкольная педагогика и психология</a:t>
            </a: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Стаж: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данном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лет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IMG-20190926-WA0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714488"/>
            <a:ext cx="5500726" cy="47593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Синицина Елена Михайлов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527" y="1571613"/>
            <a:ext cx="2039523" cy="2928957"/>
          </a:xfrm>
          <a:prstGeom prst="rect">
            <a:avLst/>
          </a:prstGeom>
          <a:noFill/>
        </p:spPr>
      </p:pic>
      <p:pic>
        <p:nvPicPr>
          <p:cNvPr id="4" name="Picture 2" descr="C:\Users\PC\Downloads\синицина Е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500175"/>
            <a:ext cx="2000264" cy="2500330"/>
          </a:xfrm>
          <a:prstGeom prst="rect">
            <a:avLst/>
          </a:prstGeom>
          <a:noFill/>
        </p:spPr>
      </p:pic>
      <p:pic>
        <p:nvPicPr>
          <p:cNvPr id="5" name="Picture 2" descr="C:\Users\PC\Downloads\IMG_20190918_1944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500175"/>
            <a:ext cx="2071702" cy="2786082"/>
          </a:xfrm>
          <a:prstGeom prst="rect">
            <a:avLst/>
          </a:prstGeom>
          <a:noFill/>
        </p:spPr>
      </p:pic>
      <p:pic>
        <p:nvPicPr>
          <p:cNvPr id="7" name="Picture 3" descr="C:\Users\PC\Downloads\IMG_20190926_1438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643182"/>
            <a:ext cx="1928826" cy="2928958"/>
          </a:xfrm>
          <a:prstGeom prst="rect">
            <a:avLst/>
          </a:prstGeom>
          <a:noFill/>
        </p:spPr>
      </p:pic>
      <p:pic>
        <p:nvPicPr>
          <p:cNvPr id="8" name="Picture 2" descr="C:\Users\PC\Downloads\IMG_20190926_1439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4214818"/>
            <a:ext cx="214314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C\Downloads\IMG_20190918_194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9"/>
            <a:ext cx="3214710" cy="3929090"/>
          </a:xfrm>
          <a:prstGeom prst="rect">
            <a:avLst/>
          </a:prstGeom>
          <a:noFill/>
        </p:spPr>
      </p:pic>
      <p:pic>
        <p:nvPicPr>
          <p:cNvPr id="6" name="Picture 2" descr="C:\Users\PC\Downloads\IMG_20190926_144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3"/>
            <a:ext cx="2643206" cy="400052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Преподаваемые УД, ПМ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11819"/>
          <a:ext cx="7429552" cy="478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6760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УД,ПМ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</a:tr>
              <a:tr h="611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ОП.11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 личности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44.02.02 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ОГСЭ.02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 общения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44.02.02 Преподавание в начальных классах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ПМ.01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мероприятий, направленных на укрепление здоровья ребенка и его физического развития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44.02.01 Дошкольное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ПМ.01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мероприятий, направленных на укрепление здоровья  и физическое развитие детей с ограниченными возможностями здоровья и с сохранным развитием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Специальное дошкольное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3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ПМ.01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МДК.01.01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Раздел 3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работы с творческим объединением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44.02.03 Педагогика дополнительного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Качественная успеваемость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качества промежуточной аттестации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551</Words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Преподаваемые УД, ПМ</vt:lpstr>
      <vt:lpstr>Качественная успеваемость</vt:lpstr>
      <vt:lpstr>Динамика качества промежуточной аттестации</vt:lpstr>
      <vt:lpstr>Динамика уровня сформированности ОК, ПК студентов</vt:lpstr>
      <vt:lpstr> Мониторинг трудоустройства выпускников</vt:lpstr>
      <vt:lpstr>Качество защиты выпускных квалификационных работ</vt:lpstr>
      <vt:lpstr>Участие в региональных чемпионатах «Молодые профессионалы» (WORLDSKILLS RUSSIA)  по компетенции  «педагог-организатор досуговой деятельности</vt:lpstr>
      <vt:lpstr>Участие в региональных чемпионатах «Молодые профессионалы» (WORLDSKILLS RUSSIA)  по компетенции «Дошкольное образование» </vt:lpstr>
      <vt:lpstr>Повышение квалификации</vt:lpstr>
      <vt:lpstr>Работа над методической темой</vt:lpstr>
      <vt:lpstr>Используемые педагогические  технологии</vt:lpstr>
      <vt:lpstr>Методические разработки</vt:lpstr>
      <vt:lpstr>Стажировка</vt:lpstr>
      <vt:lpstr>Сертификация</vt:lpstr>
      <vt:lpstr>Профориентационная работа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English</cp:lastModifiedBy>
  <cp:revision>39</cp:revision>
  <dcterms:modified xsi:type="dcterms:W3CDTF">2019-10-07T07:17:14Z</dcterms:modified>
</cp:coreProperties>
</file>