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0" r:id="rId9"/>
    <p:sldId id="265" r:id="rId10"/>
    <p:sldId id="268" r:id="rId11"/>
    <p:sldId id="267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#1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9990E1-88A9-4DD9-9D7C-50118476370F}" type="doc">
      <dgm:prSet loTypeId="urn:microsoft.com/office/officeart/2005/8/layout/pyramid2#1" loCatId="pyramid" qsTypeId="urn:microsoft.com/office/officeart/2005/8/quickstyle/3d5#1" qsCatId="3D" csTypeId="urn:microsoft.com/office/officeart/2005/8/colors/accent4_2#1" csCatId="accent4" phldr="1"/>
      <dgm:spPr/>
      <dgm:t>
        <a:bodyPr/>
        <a:lstStyle/>
        <a:p>
          <a:endParaRPr lang="ru-RU"/>
        </a:p>
      </dgm:t>
    </dgm:pt>
    <dgm:pt modelId="{8ACBD559-D696-4A69-B39F-6243EADD43D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dirty="0" smtClean="0"/>
            <a:t>2002 г.</a:t>
          </a:r>
          <a:endParaRPr lang="ru-RU" sz="1600" b="1" dirty="0"/>
        </a:p>
      </dgm:t>
    </dgm:pt>
    <dgm:pt modelId="{9EC848F1-0C5D-401E-AC76-D1F4DE46DA4A}" type="parTrans" cxnId="{19E8A1D9-535C-4CDA-AB47-5B511CA8D922}">
      <dgm:prSet/>
      <dgm:spPr/>
      <dgm:t>
        <a:bodyPr/>
        <a:lstStyle/>
        <a:p>
          <a:endParaRPr lang="ru-RU"/>
        </a:p>
      </dgm:t>
    </dgm:pt>
    <dgm:pt modelId="{E8488B96-BD9E-4B7B-8424-265877676D9B}" type="sibTrans" cxnId="{19E8A1D9-535C-4CDA-AB47-5B511CA8D922}">
      <dgm:prSet/>
      <dgm:spPr/>
      <dgm:t>
        <a:bodyPr/>
        <a:lstStyle/>
        <a:p>
          <a:endParaRPr lang="ru-RU"/>
        </a:p>
      </dgm:t>
    </dgm:pt>
    <dgm:pt modelId="{77519D24-DDF0-496B-A6DD-8312191CBBD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dirty="0" smtClean="0"/>
            <a:t>Новосибирский Государственный Педагогический     университет</a:t>
          </a:r>
          <a:endParaRPr lang="ru-RU" sz="1600" b="1" dirty="0"/>
        </a:p>
      </dgm:t>
    </dgm:pt>
    <dgm:pt modelId="{52FE9843-63A2-4FA2-9E46-08BBC8F72CB6}" type="parTrans" cxnId="{C9C60686-9ECD-4BC2-BF83-E0AA1877B87E}">
      <dgm:prSet/>
      <dgm:spPr/>
      <dgm:t>
        <a:bodyPr/>
        <a:lstStyle/>
        <a:p>
          <a:endParaRPr lang="ru-RU"/>
        </a:p>
      </dgm:t>
    </dgm:pt>
    <dgm:pt modelId="{BB9EBE7E-51CD-4200-9205-EAD51755BF8B}" type="sibTrans" cxnId="{C9C60686-9ECD-4BC2-BF83-E0AA1877B87E}">
      <dgm:prSet/>
      <dgm:spPr/>
      <dgm:t>
        <a:bodyPr/>
        <a:lstStyle/>
        <a:p>
          <a:endParaRPr lang="ru-RU"/>
        </a:p>
      </dgm:t>
    </dgm:pt>
    <dgm:pt modelId="{EEAA1CF0-5B6B-4D27-B6FB-50B430BDB16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dirty="0" smtClean="0"/>
            <a:t>Специальность:</a:t>
          </a:r>
          <a:endParaRPr lang="ru-RU" sz="1600" b="1" dirty="0"/>
        </a:p>
      </dgm:t>
    </dgm:pt>
    <dgm:pt modelId="{16F81EF3-7540-4E5F-ACC7-D70785CCF782}" type="parTrans" cxnId="{77E8C53E-72E3-4E60-BA66-B24AC8028FF9}">
      <dgm:prSet/>
      <dgm:spPr/>
      <dgm:t>
        <a:bodyPr/>
        <a:lstStyle/>
        <a:p>
          <a:endParaRPr lang="ru-RU"/>
        </a:p>
      </dgm:t>
    </dgm:pt>
    <dgm:pt modelId="{D1A95C4C-DF5D-4227-AD93-BE14928B9E88}" type="sibTrans" cxnId="{77E8C53E-72E3-4E60-BA66-B24AC8028FF9}">
      <dgm:prSet/>
      <dgm:spPr/>
      <dgm:t>
        <a:bodyPr/>
        <a:lstStyle/>
        <a:p>
          <a:endParaRPr lang="ru-RU"/>
        </a:p>
      </dgm:t>
    </dgm:pt>
    <dgm:pt modelId="{C21D7450-E21A-4D71-9612-6C518F9A35B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dirty="0" smtClean="0"/>
            <a:t>«Технология и предпринимательство. Экономика.»</a:t>
          </a:r>
          <a:endParaRPr lang="ru-RU" sz="1600" b="1" dirty="0"/>
        </a:p>
      </dgm:t>
    </dgm:pt>
    <dgm:pt modelId="{894C6A34-17A5-4326-AEEA-8967F35D7295}" type="parTrans" cxnId="{EBD0B2A7-DC74-47F3-B0CD-E79EDC20705E}">
      <dgm:prSet/>
      <dgm:spPr/>
      <dgm:t>
        <a:bodyPr/>
        <a:lstStyle/>
        <a:p>
          <a:endParaRPr lang="ru-RU"/>
        </a:p>
      </dgm:t>
    </dgm:pt>
    <dgm:pt modelId="{18C1F624-DC67-4573-88C8-1893D678F96B}" type="sibTrans" cxnId="{EBD0B2A7-DC74-47F3-B0CD-E79EDC20705E}">
      <dgm:prSet/>
      <dgm:spPr/>
      <dgm:t>
        <a:bodyPr/>
        <a:lstStyle/>
        <a:p>
          <a:endParaRPr lang="ru-RU"/>
        </a:p>
      </dgm:t>
    </dgm:pt>
    <dgm:pt modelId="{CE280ACA-B0D4-49CE-9480-030C302E543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r" rtl="0"/>
          <a:r>
            <a:rPr lang="ru-RU" sz="1600" b="1" dirty="0" smtClean="0"/>
            <a:t>Квалификация: </a:t>
          </a:r>
          <a:endParaRPr lang="ru-RU" sz="1600" b="1" dirty="0"/>
        </a:p>
      </dgm:t>
    </dgm:pt>
    <dgm:pt modelId="{A071D7B1-FDB7-47CD-9BDE-E14778DA11E8}" type="parTrans" cxnId="{2463BB6C-2D54-4DBD-B851-70BFC0CD6F01}">
      <dgm:prSet/>
      <dgm:spPr/>
      <dgm:t>
        <a:bodyPr/>
        <a:lstStyle/>
        <a:p>
          <a:endParaRPr lang="ru-RU"/>
        </a:p>
      </dgm:t>
    </dgm:pt>
    <dgm:pt modelId="{5903F6AA-06BF-45DE-A9AA-F93BDFA8DDDB}" type="sibTrans" cxnId="{2463BB6C-2D54-4DBD-B851-70BFC0CD6F01}">
      <dgm:prSet/>
      <dgm:spPr/>
      <dgm:t>
        <a:bodyPr/>
        <a:lstStyle/>
        <a:p>
          <a:endParaRPr lang="ru-RU"/>
        </a:p>
      </dgm:t>
    </dgm:pt>
    <dgm:pt modelId="{2A2D022A-B0A5-4758-9CB0-D29F46CEC95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dirty="0" smtClean="0"/>
            <a:t>«Учитель технологии и предпринимательства; </a:t>
          </a:r>
        </a:p>
        <a:p>
          <a:pPr rtl="0"/>
          <a:r>
            <a:rPr lang="ru-RU" sz="1600" b="1" dirty="0" smtClean="0"/>
            <a:t>учитель экономики»</a:t>
          </a:r>
          <a:endParaRPr lang="ru-RU" sz="1600" b="1" dirty="0"/>
        </a:p>
      </dgm:t>
    </dgm:pt>
    <dgm:pt modelId="{C2FCC637-90E2-4AC1-BA85-95762F413707}" type="parTrans" cxnId="{E9A5238D-673F-4E76-B08C-1CDC2E0F51DF}">
      <dgm:prSet/>
      <dgm:spPr/>
      <dgm:t>
        <a:bodyPr/>
        <a:lstStyle/>
        <a:p>
          <a:endParaRPr lang="ru-RU"/>
        </a:p>
      </dgm:t>
    </dgm:pt>
    <dgm:pt modelId="{CCAC1339-EBF3-4DAE-BEF3-2697E05B02BE}" type="sibTrans" cxnId="{E9A5238D-673F-4E76-B08C-1CDC2E0F51DF}">
      <dgm:prSet/>
      <dgm:spPr/>
      <dgm:t>
        <a:bodyPr/>
        <a:lstStyle/>
        <a:p>
          <a:endParaRPr lang="ru-RU"/>
        </a:p>
      </dgm:t>
    </dgm:pt>
    <dgm:pt modelId="{067F9358-E6EE-4B52-920E-5D35142D7740}" type="pres">
      <dgm:prSet presAssocID="{279990E1-88A9-4DD9-9D7C-50118476370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C271691-034B-4FFB-B01D-A4FC60313E33}" type="pres">
      <dgm:prSet presAssocID="{279990E1-88A9-4DD9-9D7C-50118476370F}" presName="pyramid" presStyleLbl="node1" presStyleIdx="0" presStyleCnt="1" custScaleX="165000" custLinFactNeighborX="-53665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815E27E-FCC4-4419-9AE2-CD5E773B49AB}" type="pres">
      <dgm:prSet presAssocID="{279990E1-88A9-4DD9-9D7C-50118476370F}" presName="theList" presStyleCnt="0"/>
      <dgm:spPr/>
      <dgm:t>
        <a:bodyPr/>
        <a:lstStyle/>
        <a:p>
          <a:endParaRPr lang="ru-RU"/>
        </a:p>
      </dgm:t>
    </dgm:pt>
    <dgm:pt modelId="{0E73B91B-F3F3-4E39-B6D7-6AABB4CCC372}" type="pres">
      <dgm:prSet presAssocID="{8ACBD559-D696-4A69-B39F-6243EADD43D7}" presName="aNode" presStyleLbl="fgAcc1" presStyleIdx="0" presStyleCnt="6" custScaleY="51646" custLinFactY="-41362" custLinFactNeighborX="1977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AE172-64E1-4B93-9D36-89ECEE15B0EA}" type="pres">
      <dgm:prSet presAssocID="{8ACBD559-D696-4A69-B39F-6243EADD43D7}" presName="aSpace" presStyleCnt="0"/>
      <dgm:spPr/>
      <dgm:t>
        <a:bodyPr/>
        <a:lstStyle/>
        <a:p>
          <a:endParaRPr lang="ru-RU"/>
        </a:p>
      </dgm:t>
    </dgm:pt>
    <dgm:pt modelId="{6A9572C8-8754-456D-8B48-4B4822AD86C5}" type="pres">
      <dgm:prSet presAssocID="{77519D24-DDF0-496B-A6DD-8312191CBBDE}" presName="aNode" presStyleLbl="fgAcc1" presStyleIdx="1" presStyleCnt="6" custScaleX="131090" custScaleY="124362" custLinFactY="-9459" custLinFactNeighborX="422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DDF2E-4552-4D1E-AC1C-0BAD77294285}" type="pres">
      <dgm:prSet presAssocID="{77519D24-DDF0-496B-A6DD-8312191CBBDE}" presName="aSpace" presStyleCnt="0"/>
      <dgm:spPr/>
      <dgm:t>
        <a:bodyPr/>
        <a:lstStyle/>
        <a:p>
          <a:endParaRPr lang="ru-RU"/>
        </a:p>
      </dgm:t>
    </dgm:pt>
    <dgm:pt modelId="{79D11C5B-3B55-4D14-8022-8B3353407E9B}" type="pres">
      <dgm:prSet presAssocID="{EEAA1CF0-5B6B-4D27-B6FB-50B430BDB169}" presName="aNode" presStyleLbl="fgAcc1" presStyleIdx="2" presStyleCnt="6" custScaleX="141286" custScaleY="59723" custLinFactNeighborX="-3109" custLinFactNeighborY="35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D4A35-8D0C-48B2-AB51-FC44123DB5F7}" type="pres">
      <dgm:prSet presAssocID="{EEAA1CF0-5B6B-4D27-B6FB-50B430BDB169}" presName="aSpace" presStyleCnt="0"/>
      <dgm:spPr/>
      <dgm:t>
        <a:bodyPr/>
        <a:lstStyle/>
        <a:p>
          <a:endParaRPr lang="ru-RU"/>
        </a:p>
      </dgm:t>
    </dgm:pt>
    <dgm:pt modelId="{7EC82192-5250-4F6E-B6FD-F4EB6014FBDA}" type="pres">
      <dgm:prSet presAssocID="{C21D7450-E21A-4D71-9612-6C518F9A35B3}" presName="aNode" presStyleLbl="fgAcc1" presStyleIdx="3" presStyleCnt="6" custScaleX="141286" custLinFactNeighborX="-3109" custLinFactNeighborY="-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3D641-D35C-44EE-917B-71A0BFA65F8A}" type="pres">
      <dgm:prSet presAssocID="{C21D7450-E21A-4D71-9612-6C518F9A35B3}" presName="aSpace" presStyleCnt="0"/>
      <dgm:spPr/>
      <dgm:t>
        <a:bodyPr/>
        <a:lstStyle/>
        <a:p>
          <a:endParaRPr lang="ru-RU"/>
        </a:p>
      </dgm:t>
    </dgm:pt>
    <dgm:pt modelId="{7FA79249-BA54-4BC6-8A6A-8641877FBFCE}" type="pres">
      <dgm:prSet presAssocID="{CE280ACA-B0D4-49CE-9480-030C302E543C}" presName="aNode" presStyleLbl="fgAcc1" presStyleIdx="4" presStyleCnt="6" custScaleX="136292" custScaleY="52779" custLinFactY="18549" custLinFactNeighborX="-19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9AAC3-46C0-4E92-B4C7-520CDDC97DEF}" type="pres">
      <dgm:prSet presAssocID="{CE280ACA-B0D4-49CE-9480-030C302E543C}" presName="aSpace" presStyleCnt="0"/>
      <dgm:spPr/>
      <dgm:t>
        <a:bodyPr/>
        <a:lstStyle/>
        <a:p>
          <a:endParaRPr lang="ru-RU"/>
        </a:p>
      </dgm:t>
    </dgm:pt>
    <dgm:pt modelId="{F1252FD6-54D8-4F20-B43C-D55F06272B8C}" type="pres">
      <dgm:prSet presAssocID="{2A2D022A-B0A5-4758-9CB0-D29F46CEC956}" presName="aNode" presStyleLbl="fgAcc1" presStyleIdx="5" presStyleCnt="6" custScaleX="136292" custScaleY="140144" custLinFactY="30109" custLinFactNeighborX="-249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346BE-7487-43DB-BCB6-EBC2DF0058A9}" type="pres">
      <dgm:prSet presAssocID="{2A2D022A-B0A5-4758-9CB0-D29F46CEC956}" presName="aSpace" presStyleCnt="0"/>
      <dgm:spPr/>
      <dgm:t>
        <a:bodyPr/>
        <a:lstStyle/>
        <a:p>
          <a:endParaRPr lang="ru-RU"/>
        </a:p>
      </dgm:t>
    </dgm:pt>
  </dgm:ptLst>
  <dgm:cxnLst>
    <dgm:cxn modelId="{C9C60686-9ECD-4BC2-BF83-E0AA1877B87E}" srcId="{279990E1-88A9-4DD9-9D7C-50118476370F}" destId="{77519D24-DDF0-496B-A6DD-8312191CBBDE}" srcOrd="1" destOrd="0" parTransId="{52FE9843-63A2-4FA2-9E46-08BBC8F72CB6}" sibTransId="{BB9EBE7E-51CD-4200-9205-EAD51755BF8B}"/>
    <dgm:cxn modelId="{2463BB6C-2D54-4DBD-B851-70BFC0CD6F01}" srcId="{279990E1-88A9-4DD9-9D7C-50118476370F}" destId="{CE280ACA-B0D4-49CE-9480-030C302E543C}" srcOrd="4" destOrd="0" parTransId="{A071D7B1-FDB7-47CD-9BDE-E14778DA11E8}" sibTransId="{5903F6AA-06BF-45DE-A9AA-F93BDFA8DDDB}"/>
    <dgm:cxn modelId="{0B9524EC-25A4-4C7F-A323-417F2FF96CF6}" type="presOf" srcId="{EEAA1CF0-5B6B-4D27-B6FB-50B430BDB169}" destId="{79D11C5B-3B55-4D14-8022-8B3353407E9B}" srcOrd="0" destOrd="0" presId="urn:microsoft.com/office/officeart/2005/8/layout/pyramid2#1"/>
    <dgm:cxn modelId="{19E8A1D9-535C-4CDA-AB47-5B511CA8D922}" srcId="{279990E1-88A9-4DD9-9D7C-50118476370F}" destId="{8ACBD559-D696-4A69-B39F-6243EADD43D7}" srcOrd="0" destOrd="0" parTransId="{9EC848F1-0C5D-401E-AC76-D1F4DE46DA4A}" sibTransId="{E8488B96-BD9E-4B7B-8424-265877676D9B}"/>
    <dgm:cxn modelId="{5A3C9169-2810-4887-9119-F00C0D132E0D}" type="presOf" srcId="{8ACBD559-D696-4A69-B39F-6243EADD43D7}" destId="{0E73B91B-F3F3-4E39-B6D7-6AABB4CCC372}" srcOrd="0" destOrd="0" presId="urn:microsoft.com/office/officeart/2005/8/layout/pyramid2#1"/>
    <dgm:cxn modelId="{2D8C506A-51C1-4835-AA58-132DF3D62D2A}" type="presOf" srcId="{2A2D022A-B0A5-4758-9CB0-D29F46CEC956}" destId="{F1252FD6-54D8-4F20-B43C-D55F06272B8C}" srcOrd="0" destOrd="0" presId="urn:microsoft.com/office/officeart/2005/8/layout/pyramid2#1"/>
    <dgm:cxn modelId="{E8B9E827-9764-4B43-A710-E9E001351830}" type="presOf" srcId="{77519D24-DDF0-496B-A6DD-8312191CBBDE}" destId="{6A9572C8-8754-456D-8B48-4B4822AD86C5}" srcOrd="0" destOrd="0" presId="urn:microsoft.com/office/officeart/2005/8/layout/pyramid2#1"/>
    <dgm:cxn modelId="{EBD0B2A7-DC74-47F3-B0CD-E79EDC20705E}" srcId="{279990E1-88A9-4DD9-9D7C-50118476370F}" destId="{C21D7450-E21A-4D71-9612-6C518F9A35B3}" srcOrd="3" destOrd="0" parTransId="{894C6A34-17A5-4326-AEEA-8967F35D7295}" sibTransId="{18C1F624-DC67-4573-88C8-1893D678F96B}"/>
    <dgm:cxn modelId="{E9A5238D-673F-4E76-B08C-1CDC2E0F51DF}" srcId="{279990E1-88A9-4DD9-9D7C-50118476370F}" destId="{2A2D022A-B0A5-4758-9CB0-D29F46CEC956}" srcOrd="5" destOrd="0" parTransId="{C2FCC637-90E2-4AC1-BA85-95762F413707}" sibTransId="{CCAC1339-EBF3-4DAE-BEF3-2697E05B02BE}"/>
    <dgm:cxn modelId="{33FDEF11-10FF-48A2-8594-DFF4906A3373}" type="presOf" srcId="{279990E1-88A9-4DD9-9D7C-50118476370F}" destId="{067F9358-E6EE-4B52-920E-5D35142D7740}" srcOrd="0" destOrd="0" presId="urn:microsoft.com/office/officeart/2005/8/layout/pyramid2#1"/>
    <dgm:cxn modelId="{77E8C53E-72E3-4E60-BA66-B24AC8028FF9}" srcId="{279990E1-88A9-4DD9-9D7C-50118476370F}" destId="{EEAA1CF0-5B6B-4D27-B6FB-50B430BDB169}" srcOrd="2" destOrd="0" parTransId="{16F81EF3-7540-4E5F-ACC7-D70785CCF782}" sibTransId="{D1A95C4C-DF5D-4227-AD93-BE14928B9E88}"/>
    <dgm:cxn modelId="{1076CBC2-C7CA-4EFC-A5B9-9B1AA82B5554}" type="presOf" srcId="{CE280ACA-B0D4-49CE-9480-030C302E543C}" destId="{7FA79249-BA54-4BC6-8A6A-8641877FBFCE}" srcOrd="0" destOrd="0" presId="urn:microsoft.com/office/officeart/2005/8/layout/pyramid2#1"/>
    <dgm:cxn modelId="{372EE7EC-5D77-4C6B-AE1A-70615FB9D970}" type="presOf" srcId="{C21D7450-E21A-4D71-9612-6C518F9A35B3}" destId="{7EC82192-5250-4F6E-B6FD-F4EB6014FBDA}" srcOrd="0" destOrd="0" presId="urn:microsoft.com/office/officeart/2005/8/layout/pyramid2#1"/>
    <dgm:cxn modelId="{C3E38E11-58D7-4C72-9913-FD7AC6E9A8CC}" type="presParOf" srcId="{067F9358-E6EE-4B52-920E-5D35142D7740}" destId="{2C271691-034B-4FFB-B01D-A4FC60313E33}" srcOrd="0" destOrd="0" presId="urn:microsoft.com/office/officeart/2005/8/layout/pyramid2#1"/>
    <dgm:cxn modelId="{69AF9E25-2EA7-4F38-9797-AA87BCE623C0}" type="presParOf" srcId="{067F9358-E6EE-4B52-920E-5D35142D7740}" destId="{D815E27E-FCC4-4419-9AE2-CD5E773B49AB}" srcOrd="1" destOrd="0" presId="urn:microsoft.com/office/officeart/2005/8/layout/pyramid2#1"/>
    <dgm:cxn modelId="{7D534A6F-63B5-4136-854B-D7607D0842E1}" type="presParOf" srcId="{D815E27E-FCC4-4419-9AE2-CD5E773B49AB}" destId="{0E73B91B-F3F3-4E39-B6D7-6AABB4CCC372}" srcOrd="0" destOrd="0" presId="urn:microsoft.com/office/officeart/2005/8/layout/pyramid2#1"/>
    <dgm:cxn modelId="{7435F35C-2CC9-49AD-BBDB-06B4DE267B34}" type="presParOf" srcId="{D815E27E-FCC4-4419-9AE2-CD5E773B49AB}" destId="{482AE172-64E1-4B93-9D36-89ECEE15B0EA}" srcOrd="1" destOrd="0" presId="urn:microsoft.com/office/officeart/2005/8/layout/pyramid2#1"/>
    <dgm:cxn modelId="{AC9E1C72-DADD-4949-A772-5F6BC0046540}" type="presParOf" srcId="{D815E27E-FCC4-4419-9AE2-CD5E773B49AB}" destId="{6A9572C8-8754-456D-8B48-4B4822AD86C5}" srcOrd="2" destOrd="0" presId="urn:microsoft.com/office/officeart/2005/8/layout/pyramid2#1"/>
    <dgm:cxn modelId="{44B893FA-4B5A-45D0-9038-EA1A6147285F}" type="presParOf" srcId="{D815E27E-FCC4-4419-9AE2-CD5E773B49AB}" destId="{249DDF2E-4552-4D1E-AC1C-0BAD77294285}" srcOrd="3" destOrd="0" presId="urn:microsoft.com/office/officeart/2005/8/layout/pyramid2#1"/>
    <dgm:cxn modelId="{F812D350-67C0-4B39-AF45-1504267A76E3}" type="presParOf" srcId="{D815E27E-FCC4-4419-9AE2-CD5E773B49AB}" destId="{79D11C5B-3B55-4D14-8022-8B3353407E9B}" srcOrd="4" destOrd="0" presId="urn:microsoft.com/office/officeart/2005/8/layout/pyramid2#1"/>
    <dgm:cxn modelId="{918E7B19-6FBB-49A6-AA7E-04DAD26DFC27}" type="presParOf" srcId="{D815E27E-FCC4-4419-9AE2-CD5E773B49AB}" destId="{E1AD4A35-8D0C-48B2-AB51-FC44123DB5F7}" srcOrd="5" destOrd="0" presId="urn:microsoft.com/office/officeart/2005/8/layout/pyramid2#1"/>
    <dgm:cxn modelId="{8DB76C10-8221-4D5E-A305-26F8CBE9FB8E}" type="presParOf" srcId="{D815E27E-FCC4-4419-9AE2-CD5E773B49AB}" destId="{7EC82192-5250-4F6E-B6FD-F4EB6014FBDA}" srcOrd="6" destOrd="0" presId="urn:microsoft.com/office/officeart/2005/8/layout/pyramid2#1"/>
    <dgm:cxn modelId="{EB97D81D-E434-4F92-80C7-DB49CB90E194}" type="presParOf" srcId="{D815E27E-FCC4-4419-9AE2-CD5E773B49AB}" destId="{F6F3D641-D35C-44EE-917B-71A0BFA65F8A}" srcOrd="7" destOrd="0" presId="urn:microsoft.com/office/officeart/2005/8/layout/pyramid2#1"/>
    <dgm:cxn modelId="{372CCCE7-1A17-43B6-8EF2-7270507767D0}" type="presParOf" srcId="{D815E27E-FCC4-4419-9AE2-CD5E773B49AB}" destId="{7FA79249-BA54-4BC6-8A6A-8641877FBFCE}" srcOrd="8" destOrd="0" presId="urn:microsoft.com/office/officeart/2005/8/layout/pyramid2#1"/>
    <dgm:cxn modelId="{519750A0-342D-4749-9904-E4CA83604FF7}" type="presParOf" srcId="{D815E27E-FCC4-4419-9AE2-CD5E773B49AB}" destId="{A0D9AAC3-46C0-4E92-B4C7-520CDDC97DEF}" srcOrd="9" destOrd="0" presId="urn:microsoft.com/office/officeart/2005/8/layout/pyramid2#1"/>
    <dgm:cxn modelId="{61D5EB53-7F5D-4743-8326-B5354A24BAD7}" type="presParOf" srcId="{D815E27E-FCC4-4419-9AE2-CD5E773B49AB}" destId="{F1252FD6-54D8-4F20-B43C-D55F06272B8C}" srcOrd="10" destOrd="0" presId="urn:microsoft.com/office/officeart/2005/8/layout/pyramid2#1"/>
    <dgm:cxn modelId="{6A5FC263-E2B6-4300-B62B-F76F0E073105}" type="presParOf" srcId="{D815E27E-FCC4-4419-9AE2-CD5E773B49AB}" destId="{970346BE-7487-43DB-BCB6-EBC2DF0058A9}" srcOrd="11" destOrd="0" presId="urn:microsoft.com/office/officeart/2005/8/layout/pyramid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271691-034B-4FFB-B01D-A4FC60313E33}">
      <dsp:nvSpPr>
        <dsp:cNvPr id="0" name=""/>
        <dsp:cNvSpPr/>
      </dsp:nvSpPr>
      <dsp:spPr>
        <a:xfrm>
          <a:off x="0" y="0"/>
          <a:ext cx="5832648" cy="5616624"/>
        </a:xfrm>
        <a:prstGeom prst="triangle">
          <a:avLst/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 extrusionH="381000">
          <a:bevelT w="47625" h="69850"/>
          <a:contourClr>
            <a:schemeClr val="l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0E73B91B-F3F3-4E39-B6D7-6AABB4CCC372}">
      <dsp:nvSpPr>
        <dsp:cNvPr id="0" name=""/>
        <dsp:cNvSpPr/>
      </dsp:nvSpPr>
      <dsp:spPr>
        <a:xfrm>
          <a:off x="3370696" y="162825"/>
          <a:ext cx="2297709" cy="38412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z="57150" extrusionH="63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2002 г.</a:t>
          </a:r>
          <a:endParaRPr lang="ru-RU" sz="1600" b="1" kern="1200" dirty="0"/>
        </a:p>
      </dsp:txBody>
      <dsp:txXfrm>
        <a:off x="3370696" y="162825"/>
        <a:ext cx="2297709" cy="384124"/>
      </dsp:txXfrm>
    </dsp:sp>
    <dsp:sp modelId="{6A9572C8-8754-456D-8B48-4B4822AD86C5}">
      <dsp:nvSpPr>
        <dsp:cNvPr id="0" name=""/>
        <dsp:cNvSpPr/>
      </dsp:nvSpPr>
      <dsp:spPr>
        <a:xfrm>
          <a:off x="2656315" y="877203"/>
          <a:ext cx="3012067" cy="92495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z="57150" extrusionH="63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Новосибирский Государственный Педагогический     университет</a:t>
          </a:r>
          <a:endParaRPr lang="ru-RU" sz="1600" b="1" kern="1200" dirty="0"/>
        </a:p>
      </dsp:txBody>
      <dsp:txXfrm>
        <a:off x="2656315" y="877203"/>
        <a:ext cx="3012067" cy="924959"/>
      </dsp:txXfrm>
    </dsp:sp>
    <dsp:sp modelId="{79D11C5B-3B55-4D14-8022-8B3353407E9B}">
      <dsp:nvSpPr>
        <dsp:cNvPr id="0" name=""/>
        <dsp:cNvSpPr/>
      </dsp:nvSpPr>
      <dsp:spPr>
        <a:xfrm>
          <a:off x="2370571" y="2091652"/>
          <a:ext cx="3246342" cy="444198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z="57150" extrusionH="63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Специальность:</a:t>
          </a:r>
          <a:endParaRPr lang="ru-RU" sz="1600" b="1" kern="1200" dirty="0"/>
        </a:p>
      </dsp:txBody>
      <dsp:txXfrm>
        <a:off x="2370571" y="2091652"/>
        <a:ext cx="3246342" cy="444198"/>
      </dsp:txXfrm>
    </dsp:sp>
    <dsp:sp modelId="{7EC82192-5250-4F6E-B6FD-F4EB6014FBDA}">
      <dsp:nvSpPr>
        <dsp:cNvPr id="0" name=""/>
        <dsp:cNvSpPr/>
      </dsp:nvSpPr>
      <dsp:spPr>
        <a:xfrm>
          <a:off x="2370571" y="2591718"/>
          <a:ext cx="3246342" cy="743763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z="57150" extrusionH="63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«Технология и предпринимательство. Экономика.»</a:t>
          </a:r>
          <a:endParaRPr lang="ru-RU" sz="1600" b="1" kern="1200" dirty="0"/>
        </a:p>
      </dsp:txBody>
      <dsp:txXfrm>
        <a:off x="2370571" y="2591718"/>
        <a:ext cx="3246342" cy="743763"/>
      </dsp:txXfrm>
    </dsp:sp>
    <dsp:sp modelId="{7FA79249-BA54-4BC6-8A6A-8641877FBFCE}">
      <dsp:nvSpPr>
        <dsp:cNvPr id="0" name=""/>
        <dsp:cNvSpPr/>
      </dsp:nvSpPr>
      <dsp:spPr>
        <a:xfrm>
          <a:off x="2453680" y="3663290"/>
          <a:ext cx="3131594" cy="39255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z="57150" extrusionH="63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Квалификация: </a:t>
          </a:r>
          <a:endParaRPr lang="ru-RU" sz="1600" b="1" kern="1200" dirty="0"/>
        </a:p>
      </dsp:txBody>
      <dsp:txXfrm>
        <a:off x="2453680" y="3663290"/>
        <a:ext cx="3131594" cy="392551"/>
      </dsp:txXfrm>
    </dsp:sp>
    <dsp:sp modelId="{F1252FD6-54D8-4F20-B43C-D55F06272B8C}">
      <dsp:nvSpPr>
        <dsp:cNvPr id="0" name=""/>
        <dsp:cNvSpPr/>
      </dsp:nvSpPr>
      <dsp:spPr>
        <a:xfrm>
          <a:off x="2442007" y="4234791"/>
          <a:ext cx="3131594" cy="104234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z="57150" extrusionH="63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«Учитель технологии и предпринимательства;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учитель экономики»</a:t>
          </a:r>
          <a:endParaRPr lang="ru-RU" sz="1600" b="1" kern="1200" dirty="0"/>
        </a:p>
      </dsp:txBody>
      <dsp:txXfrm>
        <a:off x="2442007" y="4234791"/>
        <a:ext cx="3131594" cy="1042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#1">
  <dgm:title val=""/>
  <dgm:desc val=""/>
  <dgm:catLst>
    <dgm:cat type="3D" pri="11500"/>
  </dgm:catLst>
  <dgm:scene3d>
    <a:camera prst="isometricOffAxis2Left" zoom="95000"/>
    <a:lightRig rig="flat" dir="t"/>
  </dgm:scene3d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252742-B21A-4BC6-9AC6-4FABC0D20896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51FDD9-E146-4CF5-86E7-832D45C5B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2742-B21A-4BC6-9AC6-4FABC0D20896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FDD9-E146-4CF5-86E7-832D45C5B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2742-B21A-4BC6-9AC6-4FABC0D20896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FDD9-E146-4CF5-86E7-832D45C5B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252742-B21A-4BC6-9AC6-4FABC0D20896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51FDD9-E146-4CF5-86E7-832D45C5B7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252742-B21A-4BC6-9AC6-4FABC0D20896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51FDD9-E146-4CF5-86E7-832D45C5B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2742-B21A-4BC6-9AC6-4FABC0D20896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FDD9-E146-4CF5-86E7-832D45C5B7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2742-B21A-4BC6-9AC6-4FABC0D20896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FDD9-E146-4CF5-86E7-832D45C5B7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252742-B21A-4BC6-9AC6-4FABC0D20896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51FDD9-E146-4CF5-86E7-832D45C5B7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2742-B21A-4BC6-9AC6-4FABC0D20896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FDD9-E146-4CF5-86E7-832D45C5B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252742-B21A-4BC6-9AC6-4FABC0D20896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51FDD9-E146-4CF5-86E7-832D45C5B7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252742-B21A-4BC6-9AC6-4FABC0D20896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51FDD9-E146-4CF5-86E7-832D45C5B7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252742-B21A-4BC6-9AC6-4FABC0D20896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51FDD9-E146-4CF5-86E7-832D45C5B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/>
        </p:nvSpPr>
        <p:spPr>
          <a:xfrm>
            <a:off x="3419872" y="5013176"/>
            <a:ext cx="4824536" cy="12125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Преподавателя 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дисциплин</a:t>
            </a:r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специальности 54.02.01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Дизайна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endParaRPr lang="ru-RU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algn="l"/>
            <a:endParaRPr lang="ru-RU" dirty="0"/>
          </a:p>
        </p:txBody>
      </p:sp>
      <p:pic>
        <p:nvPicPr>
          <p:cNvPr id="6" name="Picture 2" descr="C:\Users\HP\Desktop\дипло\LastScan№15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l="30318" r="16784" b="46950"/>
          <a:stretch>
            <a:fillRect/>
          </a:stretch>
        </p:blipFill>
        <p:spPr bwMode="auto">
          <a:xfrm>
            <a:off x="1725288" y="1916832"/>
            <a:ext cx="2368795" cy="32300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692696"/>
            <a:ext cx="7389592" cy="92333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ПОРТФОЛИО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2097137"/>
            <a:ext cx="35283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Прониной</a:t>
            </a:r>
          </a:p>
          <a:p>
            <a:pPr algn="ctr"/>
            <a:r>
              <a:rPr lang="ru-RU" sz="1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Галины </a:t>
            </a:r>
          </a:p>
          <a:p>
            <a:pPr algn="ctr"/>
            <a:r>
              <a:rPr lang="ru-RU" sz="1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Ивановны</a:t>
            </a:r>
            <a:endParaRPr lang="ru-RU" sz="4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5976" y="908720"/>
            <a:ext cx="4536504" cy="44012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cap="none" spc="0" dirty="0" smtClean="0">
                <a:ln w="3175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</a:t>
            </a:r>
          </a:p>
          <a:p>
            <a:pPr algn="ctr"/>
            <a:endParaRPr lang="ru-RU" sz="4000" cap="none" spc="0" dirty="0" smtClean="0">
              <a:ln w="3175"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cap="none" spc="0" dirty="0" smtClean="0">
                <a:ln w="3175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региональных </a:t>
            </a:r>
          </a:p>
          <a:p>
            <a:pPr algn="ctr"/>
            <a:r>
              <a:rPr lang="ru-RU" sz="4000" cap="none" spc="0" dirty="0" smtClean="0">
                <a:ln w="3175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ярмарках </a:t>
            </a:r>
          </a:p>
          <a:p>
            <a:pPr algn="ctr"/>
            <a:r>
              <a:rPr lang="ru-RU" sz="4000" cap="none" spc="0" dirty="0" smtClean="0">
                <a:ln w="3175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</a:t>
            </a:r>
          </a:p>
          <a:p>
            <a:pPr algn="ctr"/>
            <a:r>
              <a:rPr lang="ru-RU" sz="4000" cap="none" spc="0" dirty="0" smtClean="0">
                <a:ln w="3175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сувенирной </a:t>
            </a:r>
          </a:p>
          <a:p>
            <a:pPr algn="ctr"/>
            <a:r>
              <a:rPr lang="ru-RU" sz="4000" cap="none" spc="0" dirty="0" smtClean="0">
                <a:ln w="3175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продукции</a:t>
            </a:r>
            <a:endParaRPr lang="ru-RU" sz="4000" cap="none" spc="0" dirty="0">
              <a:ln w="3175"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 l="21817" r="18237" b="15276"/>
          <a:stretch>
            <a:fillRect/>
          </a:stretch>
        </p:blipFill>
        <p:spPr bwMode="auto">
          <a:xfrm>
            <a:off x="539552" y="692696"/>
            <a:ext cx="3315689" cy="332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645024"/>
            <a:ext cx="2068314" cy="24626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 l="7407" t="2320" r="6675" b="4331"/>
          <a:stretch>
            <a:fillRect/>
          </a:stretch>
        </p:blipFill>
        <p:spPr>
          <a:xfrm>
            <a:off x="879475" y="77470"/>
            <a:ext cx="2367915" cy="3431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 l="8786" t="1103" r="6825" b="8001"/>
          <a:stretch>
            <a:fillRect/>
          </a:stretch>
        </p:blipFill>
        <p:spPr>
          <a:xfrm>
            <a:off x="1671320" y="2876550"/>
            <a:ext cx="2592705" cy="3725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 r="7050" b="1192"/>
          <a:stretch>
            <a:fillRect/>
          </a:stretch>
        </p:blipFill>
        <p:spPr>
          <a:xfrm>
            <a:off x="4602480" y="58420"/>
            <a:ext cx="2433955" cy="3450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lum contrast="18000"/>
          </a:blip>
          <a:srcRect l="5689" r="4395" b="4713"/>
          <a:stretch>
            <a:fillRect/>
          </a:stretch>
        </p:blipFill>
        <p:spPr>
          <a:xfrm>
            <a:off x="5344795" y="2876550"/>
            <a:ext cx="2635250" cy="37255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476672"/>
            <a:ext cx="8229600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Открытые мероприятия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44625" y="2540000"/>
            <a:ext cx="184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eaLnBrk="1" hangingPunct="1"/>
            <a:endParaRPr lang="ru-RU" sz="1400" b="1" i="1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Arial" charset="0"/>
            </a:endParaRPr>
          </a:p>
        </p:txBody>
      </p:sp>
      <p:graphicFrame>
        <p:nvGraphicFramePr>
          <p:cNvPr id="4" name="Group 62"/>
          <p:cNvGraphicFramePr>
            <a:graphicFrameLocks noGrp="1"/>
          </p:cNvGraphicFramePr>
          <p:nvPr/>
        </p:nvGraphicFramePr>
        <p:xfrm>
          <a:off x="357158" y="1714488"/>
          <a:ext cx="7959258" cy="408357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30466"/>
                <a:gridCol w="3312368"/>
                <a:gridCol w="2088232"/>
                <a:gridCol w="1728192"/>
              </a:tblGrid>
              <a:tr h="10664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открытого мероприятия</a:t>
                      </a: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</a:tr>
              <a:tr h="3017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 класс совместно с директором цветочного салона «Флора» по изготовлению пасхальных сувениров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Организация круглого стола с работодателями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Общеколледжный</a:t>
                      </a:r>
                      <a:endParaRPr kumimoji="0" lang="ru-RU" sz="16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Общеколледжный</a:t>
                      </a:r>
                      <a:endParaRPr kumimoji="0" lang="ru-RU" sz="16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 курс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5471,5461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54.02.01  Дизайн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 отраслям)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714488"/>
            <a:ext cx="5000644" cy="28931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Настоящий учитель — не тот, кто тебя постоянно воспитывает, а тот, кто помогает тебе стать самим собой 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(Михаил Аркадьевич Светлов)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85728"/>
            <a:ext cx="5929354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</a:rPr>
              <a:t>1. Общие сведения</a:t>
            </a:r>
          </a:p>
          <a:p>
            <a:pPr algn="ctr"/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35696" y="1412776"/>
            <a:ext cx="6257795" cy="1650260"/>
            <a:chOff x="71439" y="285747"/>
            <a:chExt cx="6257795" cy="165026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1439" y="285747"/>
              <a:ext cx="6257795" cy="165026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51998" y="366306"/>
              <a:ext cx="6096677" cy="14891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3892" tIns="0" rIns="173892" bIns="0" numCol="1" spcCol="1270" anchor="ctr" anchorCtr="0">
              <a:noAutofit/>
            </a:bodyPr>
            <a:lstStyle/>
            <a:p>
              <a:pPr lvl="0" algn="l" defTabSz="8001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CC66"/>
                </a:buClr>
                <a:defRPr/>
              </a:pPr>
              <a:endParaRPr lang="ru-RU" sz="1800" b="1" kern="1200" dirty="0" smtClean="0"/>
            </a:p>
            <a:p>
              <a:pPr lvl="0" algn="l" defTabSz="8001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CC66"/>
                </a:buClr>
                <a:defRPr/>
              </a:pPr>
              <a:r>
                <a:rPr lang="ru-RU" sz="2400" b="1" kern="1200" dirty="0" smtClean="0">
                  <a:solidFill>
                    <a:schemeClr val="bg1"/>
                  </a:solidFill>
                </a:rPr>
                <a:t>Пронина  Галина  Ивановна</a:t>
              </a:r>
            </a:p>
            <a:p>
              <a:pPr lvl="0" algn="l" defTabSz="8001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CC66"/>
                </a:buClr>
                <a:defRPr/>
              </a:pPr>
              <a:r>
                <a:rPr lang="ru-RU" sz="2400" b="1" kern="1200" dirty="0" smtClean="0">
                  <a:solidFill>
                    <a:schemeClr val="bg1"/>
                  </a:solidFill>
                </a:rPr>
                <a:t>Дата рождения - 13.07.1959</a:t>
              </a:r>
            </a:p>
            <a:p>
              <a:pPr lvl="0" algn="l" defTabSz="800100">
                <a:spcBef>
                  <a:spcPct val="0"/>
                </a:spcBef>
                <a:spcAft>
                  <a:spcPct val="35000"/>
                </a:spcAft>
              </a:pPr>
              <a:endParaRPr lang="ru-RU" b="1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627784" y="3789040"/>
            <a:ext cx="6257795" cy="1650260"/>
            <a:chOff x="71439" y="285747"/>
            <a:chExt cx="6257795" cy="165026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1439" y="285747"/>
              <a:ext cx="6257795" cy="165026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51998" y="366306"/>
              <a:ext cx="6096677" cy="14891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3892" tIns="0" rIns="173892" bIns="0" numCol="1" spcCol="1270" anchor="ctr" anchorCtr="0">
              <a:noAutofit/>
            </a:bodyPr>
            <a:lstStyle/>
            <a:p>
              <a:pPr lvl="0" algn="l" defTabSz="8001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CC66"/>
                </a:buClr>
                <a:defRPr/>
              </a:pPr>
              <a:endParaRPr lang="ru-RU" sz="1800" b="1" kern="1200" dirty="0" smtClean="0"/>
            </a:p>
            <a:p>
              <a:pPr lvl="0" defTabSz="8001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CC66"/>
                </a:buClr>
                <a:defRPr/>
              </a:pPr>
              <a:r>
                <a:rPr lang="ru-RU" sz="2400" b="1" dirty="0" smtClean="0">
                  <a:solidFill>
                    <a:schemeClr val="bg1"/>
                  </a:solidFill>
                </a:rPr>
                <a:t>Стаж общий - 34 года</a:t>
              </a:r>
            </a:p>
            <a:p>
              <a:pPr lvl="0" defTabSz="8001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CC66"/>
                </a:buClr>
                <a:defRPr/>
              </a:pPr>
              <a:r>
                <a:rPr lang="ru-RU" sz="2400" b="1" dirty="0" smtClean="0">
                  <a:solidFill>
                    <a:schemeClr val="bg1"/>
                  </a:solidFill>
                </a:rPr>
                <a:t>Педагогический - 31 год</a:t>
              </a:r>
            </a:p>
            <a:p>
              <a:pPr lvl="0" defTabSz="8001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CC66"/>
                </a:buClr>
                <a:defRPr/>
              </a:pPr>
              <a:r>
                <a:rPr lang="ru-RU" sz="2400" b="1" dirty="0" smtClean="0">
                  <a:solidFill>
                    <a:schemeClr val="bg1"/>
                  </a:solidFill>
                </a:rPr>
                <a:t>в данном </a:t>
              </a:r>
              <a:r>
                <a:rPr lang="ru-RU" sz="2400" b="1" smtClean="0">
                  <a:solidFill>
                    <a:schemeClr val="bg1"/>
                  </a:solidFill>
                </a:rPr>
                <a:t>ОУ- 8 лет</a:t>
              </a:r>
              <a:endParaRPr lang="ru-RU" sz="2400" b="1" dirty="0" smtClean="0">
                <a:solidFill>
                  <a:schemeClr val="bg1"/>
                </a:solidFill>
              </a:endParaRPr>
            </a:p>
            <a:p>
              <a:pPr lvl="0" algn="l" defTabSz="800100">
                <a:spcBef>
                  <a:spcPct val="0"/>
                </a:spcBef>
                <a:spcAft>
                  <a:spcPct val="35000"/>
                </a:spcAft>
              </a:pPr>
              <a:endParaRPr lang="ru-RU" b="1" kern="12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63567" y="922791"/>
          <a:ext cx="583264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76743" y="228361"/>
            <a:ext cx="437860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/>
                <a:ea typeface="+mj-ea"/>
                <a:cs typeface="+mj-cs"/>
              </a:rPr>
              <a:t>Образование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1F7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/>
                <a:ea typeface="+mj-ea"/>
                <a:cs typeface="+mj-cs"/>
              </a:rPr>
              <a:t>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D1F7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F:\сканирование\4.jpg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 l="2941" b="3472"/>
          <a:stretch>
            <a:fillRect/>
          </a:stretch>
        </p:blipFill>
        <p:spPr bwMode="auto">
          <a:xfrm>
            <a:off x="1947983" y="3443071"/>
            <a:ext cx="2286016" cy="3186568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F:\сканирование\5.jpg"/>
          <p:cNvPicPr/>
          <p:nvPr/>
        </p:nvPicPr>
        <p:blipFill>
          <a:blip r:embed="rId7" cstate="print">
            <a:lum bright="-10000" contrast="40000"/>
          </a:blip>
          <a:srcRect l="10355" t="3017" r="6706" b="2275"/>
          <a:stretch>
            <a:fillRect/>
          </a:stretch>
        </p:blipFill>
        <p:spPr bwMode="auto">
          <a:xfrm>
            <a:off x="447785" y="514113"/>
            <a:ext cx="2357454" cy="3357586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36905" y="1556792"/>
            <a:ext cx="4017010" cy="3240360"/>
          </a:xfrm>
        </p:spPr>
        <p:txBody>
          <a:bodyPr>
            <a:normAutofit fontScale="90000"/>
          </a:bodyPr>
          <a:lstStyle/>
          <a:p>
            <a:pPr algn="r"/>
            <a:r>
              <a:rPr lang="ru-RU" altLang="en-US" sz="2400" i="1" dirty="0"/>
              <a:t>ГБУ ДПО КРИРПО </a:t>
            </a:r>
            <a:br>
              <a:rPr lang="ru-RU" altLang="en-US" sz="2400" i="1" dirty="0"/>
            </a:br>
            <a:r>
              <a:rPr lang="ru-RU" altLang="en-US" sz="2400" i="1" dirty="0"/>
              <a:t/>
            </a:r>
            <a:br>
              <a:rPr lang="ru-RU" altLang="en-US" sz="2400" i="1" dirty="0"/>
            </a:br>
            <a:r>
              <a:rPr lang="ru-RU" altLang="en-US" sz="2000" i="1" dirty="0"/>
              <a:t>по программе </a:t>
            </a:r>
            <a:br>
              <a:rPr lang="ru-RU" altLang="en-US" sz="2000" i="1" dirty="0"/>
            </a:br>
            <a:r>
              <a:rPr lang="ru-RU" altLang="en-US" sz="2000" i="1" dirty="0"/>
              <a:t/>
            </a:r>
            <a:br>
              <a:rPr lang="ru-RU" altLang="en-US" sz="2000" i="1" dirty="0"/>
            </a:br>
            <a:r>
              <a:rPr lang="ru-RU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«Активные и интерактивные технологии обучения в профессиональном </a:t>
            </a:r>
            <a:r>
              <a:rPr lang="ru-RU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образовании</a:t>
            </a:r>
            <a:r>
              <a:rPr lang="ru-RU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en-US" sz="2000" i="1" dirty="0"/>
              <a:t/>
            </a:r>
            <a:br>
              <a:rPr lang="ru-RU" altLang="en-US" sz="2000" i="1" dirty="0"/>
            </a:br>
            <a:r>
              <a:rPr lang="ru-RU" altLang="en-US" sz="2000" i="1" dirty="0"/>
              <a:t>72 часа</a:t>
            </a:r>
            <a:br>
              <a:rPr lang="ru-RU" altLang="en-US" sz="2000" i="1" dirty="0"/>
            </a:br>
            <a:r>
              <a:rPr lang="ru-RU" altLang="en-US" sz="2000" i="1" dirty="0"/>
              <a:t> 06.12.2019г.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4088" y="274043"/>
            <a:ext cx="7500990" cy="645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/>
              </a:rPr>
              <a:t>2.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/>
              </a:rPr>
              <a:t>Повышение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/>
              </a:rPr>
              <a:t>квалификации</a:t>
            </a:r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/>
              </a:rPr>
              <a:t> 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8" name="Picture 7" descr="IMG_20200312_200647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 l="4795" t="1588" r="4653" b="3764"/>
          <a:stretch>
            <a:fillRect/>
          </a:stretch>
        </p:blipFill>
        <p:spPr>
          <a:xfrm>
            <a:off x="5273675" y="1379855"/>
            <a:ext cx="3345815" cy="4805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6000" contrast="12000"/>
          </a:blip>
          <a:srcRect l="4551" r="6733" b="6042"/>
          <a:stretch>
            <a:fillRect/>
          </a:stretch>
        </p:blipFill>
        <p:spPr>
          <a:xfrm>
            <a:off x="5639981" y="1556792"/>
            <a:ext cx="2811730" cy="397218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641" t="2159" r="6054" b="1869"/>
          <a:stretch>
            <a:fillRect/>
          </a:stretch>
        </p:blipFill>
        <p:spPr>
          <a:xfrm rot="16200000">
            <a:off x="1428374" y="-340141"/>
            <a:ext cx="3478941" cy="482453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4005064"/>
            <a:ext cx="5544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Прошла профессиональную переподготовку 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факультете дополнительного профессионального образования в Новосибирском государственном университете архитектуры, дизайна и искусства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программе 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«Современный дизайн: актуальные вопросы преподавания»</a:t>
            </a:r>
            <a:endParaRPr lang="ru-RU" b="1" i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7544" y="260648"/>
            <a:ext cx="8229600" cy="739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3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3. Учебно-методическая работа</a:t>
            </a:r>
            <a:r>
              <a:rPr kumimoji="0" lang="ru-RU" sz="3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/>
            </a:r>
            <a:br>
              <a:rPr kumimoji="0" lang="ru-RU" sz="3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endParaRPr kumimoji="0" lang="ru-RU" sz="33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23728" y="1052736"/>
            <a:ext cx="4876800" cy="78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algn="ctr"/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988840"/>
          <a:ext cx="7632848" cy="395077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56702"/>
                <a:gridCol w="1675546"/>
                <a:gridCol w="1512168"/>
                <a:gridCol w="2016224"/>
                <a:gridCol w="1872208"/>
              </a:tblGrid>
              <a:tr h="360040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Год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Название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Кому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предназначено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Кем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рекомендовано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Результат</a:t>
                      </a:r>
                      <a:endParaRPr lang="ru-RU" sz="11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МДК 05.01. </a:t>
                      </a: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работ по одной или нескольким профессиям рабочих, должностям служащих</a:t>
                      </a:r>
                      <a:endParaRPr kumimoji="0" lang="ru-RU" sz="11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54.02.01  Дизайн (по отраслям)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МЦК «Дизайн»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885950" algn="l"/>
                        </a:tabLst>
                      </a:pP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Обновление программы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МДК 05.02. </a:t>
                      </a:r>
                      <a:r>
                        <a:rPr lang="ru-RU" sz="12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Шрифтоведение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54.02.01  Дизайн (по отраслям)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МЦК «Дизайн»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885950" algn="l"/>
                        </a:tabLst>
                      </a:pP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Обновление программы</a:t>
                      </a: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30899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МДК 05.0</a:t>
                      </a:r>
                      <a:r>
                        <a:rPr kumimoji="0" lang="en-US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Перспектива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54.02.01  Дизайн (по отраслям)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МЦК «Дизайн»</a:t>
                      </a: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885950" algn="l"/>
                        </a:tabLst>
                      </a:pP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Обновление программы</a:t>
                      </a: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7" y="764703"/>
          <a:ext cx="7488831" cy="472794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03451"/>
                <a:gridCol w="1573284"/>
                <a:gridCol w="1447421"/>
                <a:gridCol w="2076735"/>
                <a:gridCol w="1887940"/>
              </a:tblGrid>
              <a:tr h="607422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Кому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предназначено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Кем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рекомендовано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1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87871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МДК 05.04 Черчение и графика</a:t>
                      </a: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54.02.01  Дизайн (по отраслям)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МЦК «Дизайн»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885950" algn="l"/>
                        </a:tabLst>
                      </a:pP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Обновление программы</a:t>
                      </a: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</a:t>
                      </a:r>
                      <a:r>
                        <a:rPr kumimoji="0" lang="ru-RU" sz="11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разработка УМО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0120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2020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ПМ 05 </a:t>
                      </a:r>
                      <a:r>
                        <a:rPr kumimoji="0" lang="en-US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работ по профессии</a:t>
                      </a:r>
                    </a:p>
                    <a:p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12565 Исполнитель художественно-оформительских работ</a:t>
                      </a: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54.02.01  Дизайн (по отраслям)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МЦК «Дизайн»</a:t>
                      </a: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Составление новой программы  ПМ по стандарту</a:t>
                      </a: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12565 Исполнитель художественно-оформительских </a:t>
                      </a:r>
                      <a:r>
                        <a:rPr kumimoji="0" lang="ru-RU" sz="11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</a:t>
                      </a:r>
                      <a:r>
                        <a:rPr kumimoji="0" lang="ru-RU" sz="11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</a:t>
                      </a:r>
                      <a:r>
                        <a:rPr kumimoji="0" lang="ru-RU" sz="11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разработка УМО</a:t>
                      </a:r>
                      <a:endParaRPr kumimoji="0" lang="ru-RU" sz="11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2553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2020</a:t>
                      </a: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kumimoji="0" lang="ru-RU" sz="1100" b="1" kern="1200" cap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Оп. 08 </a:t>
                      </a:r>
                      <a:endParaRPr kumimoji="0" lang="en-US" sz="1100" b="1" kern="1200" cap="none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100" b="1" kern="1200" cap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</a:t>
                      </a: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нженерная графика</a:t>
                      </a:r>
                    </a:p>
                  </a:txBody>
                  <a:tcPr marL="58048" marR="58048" marT="29021" marB="29021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54.02.01  Дизайн (по отраслям)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МЦК «Дизайн»</a:t>
                      </a: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Составление новой программы и</a:t>
                      </a:r>
                      <a:r>
                        <a:rPr kumimoji="0" lang="ru-RU" sz="11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разработка УМО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2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2020</a:t>
                      </a: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cap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ОП. 09 </a:t>
                      </a:r>
                      <a:endParaRPr kumimoji="0" lang="en-US" sz="1100" b="1" kern="1200" cap="none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cap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Перспектива</a:t>
                      </a:r>
                      <a:endParaRPr kumimoji="0" lang="ru-RU" sz="11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54.02.01  Дизайн (по отраслям)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МЦК «Дизайн»</a:t>
                      </a: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Составление новой программы и</a:t>
                      </a:r>
                      <a:r>
                        <a:rPr kumimoji="0" lang="ru-RU" sz="11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разработка УМО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7" y="836713"/>
          <a:ext cx="7560842" cy="352839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08293"/>
                <a:gridCol w="1588412"/>
                <a:gridCol w="1461339"/>
                <a:gridCol w="2096704"/>
                <a:gridCol w="1906094"/>
              </a:tblGrid>
              <a:tr h="495217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Кому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предназначено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Кем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рекомендовано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1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49974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2018</a:t>
                      </a: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МДК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01.02.03 Декоративно-прикладное искусство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050148 Педагогика дополнительного образования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МЦК «Дизайн»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Составление новой программы и</a:t>
                      </a:r>
                      <a:r>
                        <a:rPr kumimoji="0" lang="ru-RU" sz="11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разработка УМО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32026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2020</a:t>
                      </a: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МДК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01.04 </a:t>
                      </a:r>
                    </a:p>
                    <a:p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Лепка в системе дополнительного образования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050148 Педагогика дополнительного образования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МЦК «Дизайн»</a:t>
                      </a:r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Составление новой программы и</a:t>
                      </a:r>
                      <a:r>
                        <a:rPr kumimoji="0" lang="ru-RU" sz="11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разработка УМО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51176"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8048" marR="58048" marT="29021" marB="290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260648"/>
            <a:ext cx="82296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Подготовка студентов к предметным олимпиадам, конкурсам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7" y="1556792"/>
          <a:ext cx="8449816" cy="468552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36103"/>
                <a:gridCol w="3600400"/>
                <a:gridCol w="1965495"/>
                <a:gridCol w="1947818"/>
              </a:tblGrid>
              <a:tr h="12144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Год</a:t>
                      </a: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Название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Уровень (общеколледж-ный, городской, областной</a:t>
                      </a: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Результат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T="45729" marB="45729" horzOverflow="overflow"/>
                </a:tc>
              </a:tr>
              <a:tr h="3471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20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2012;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2014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В 2012 году принимала непосредственное участие в социальном проекте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Дизайн интерьера музыкального зала для МБДОУ № 40 г. Белово</a:t>
                      </a:r>
                      <a:endParaRPr kumimoji="0" lang="ru-RU" sz="1800" b="0" kern="1200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20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Городской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Оформление музыкального зала для МБДОУ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Благодарность от администрации детского сада</a:t>
                      </a:r>
                    </a:p>
                  </a:txBody>
                  <a:tcPr marT="45729" marB="45729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180</TotalTime>
  <Words>491</Words>
  <Application>Microsoft Office PowerPoint</Application>
  <PresentationFormat>Экран (4:3)</PresentationFormat>
  <Paragraphs>178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Слайд 3</vt:lpstr>
      <vt:lpstr>ГБУ ДПО КРИРПО   по программе   «Активные и интерактивные технологии обучения в профессиональном  образовании»  72 часа  06.12.2019г.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24</cp:revision>
  <dcterms:created xsi:type="dcterms:W3CDTF">2020-03-12T09:37:00Z</dcterms:created>
  <dcterms:modified xsi:type="dcterms:W3CDTF">2020-03-27T05:23:13Z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1033-11.2.0.9169</vt:lpwstr>
  </property>
</Properties>
</file>