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56" r:id="rId3"/>
    <p:sldId id="257" r:id="rId4"/>
    <p:sldId id="277" r:id="rId5"/>
    <p:sldId id="258" r:id="rId6"/>
    <p:sldId id="276" r:id="rId7"/>
    <p:sldId id="285" r:id="rId8"/>
    <p:sldId id="278" r:id="rId9"/>
    <p:sldId id="280" r:id="rId10"/>
    <p:sldId id="259" r:id="rId11"/>
    <p:sldId id="275" r:id="rId12"/>
    <p:sldId id="272" r:id="rId13"/>
    <p:sldId id="269" r:id="rId14"/>
    <p:sldId id="261" r:id="rId15"/>
    <p:sldId id="279" r:id="rId16"/>
    <p:sldId id="271" r:id="rId17"/>
    <p:sldId id="262" r:id="rId18"/>
    <p:sldId id="263" r:id="rId19"/>
    <p:sldId id="265" r:id="rId20"/>
    <p:sldId id="282" r:id="rId21"/>
    <p:sldId id="266" r:id="rId22"/>
    <p:sldId id="28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0.87000000000000022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  <c:pt idx="1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 formatCode="0%">
                  <c:v>0.93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axId val="76113792"/>
        <c:axId val="77947264"/>
      </c:barChart>
      <c:catAx>
        <c:axId val="76113792"/>
        <c:scaling>
          <c:orientation val="minMax"/>
        </c:scaling>
        <c:axPos val="b"/>
        <c:numFmt formatCode="General" sourceLinked="1"/>
        <c:tickLblPos val="nextTo"/>
        <c:crossAx val="77947264"/>
        <c:crosses val="autoZero"/>
        <c:auto val="1"/>
        <c:lblAlgn val="ctr"/>
        <c:lblOffset val="100"/>
      </c:catAx>
      <c:valAx>
        <c:axId val="77947264"/>
        <c:scaling>
          <c:orientation val="minMax"/>
        </c:scaling>
        <c:axPos val="l"/>
        <c:majorGridlines/>
        <c:numFmt formatCode="0%" sourceLinked="1"/>
        <c:tickLblPos val="nextTo"/>
        <c:crossAx val="76113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659274733515448E-2"/>
          <c:y val="4.0000000000000015E-2"/>
          <c:w val="0.61628274144303363"/>
          <c:h val="0.860812229090256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ОП.06(ПНК)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0.79</c:v>
                </c:pt>
                <c:pt idx="1">
                  <c:v>0.87000000000000022</c:v>
                </c:pt>
                <c:pt idx="2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ОГСЭ.06 (ДО)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0.83000000000000018</c:v>
                </c:pt>
                <c:pt idx="1">
                  <c:v>0.86000000000000021</c:v>
                </c:pt>
                <c:pt idx="2">
                  <c:v>0.89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ПМ.02 (ПНК)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0.87000000000000022</c:v>
                </c:pt>
                <c:pt idx="1">
                  <c:v>0.89</c:v>
                </c:pt>
                <c:pt idx="2">
                  <c:v>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ОП.06 (ПИ)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0.81</c:v>
                </c:pt>
                <c:pt idx="1">
                  <c:v>0.87000000000000022</c:v>
                </c:pt>
                <c:pt idx="2">
                  <c:v>0.91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МДК.01.05 (диз)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Лист1!$F$2:$F$5</c:f>
              <c:numCache>
                <c:formatCode>0%</c:formatCode>
                <c:ptCount val="4"/>
                <c:pt idx="0">
                  <c:v>0.86000000000000021</c:v>
                </c:pt>
                <c:pt idx="1">
                  <c:v>0.89</c:v>
                </c:pt>
                <c:pt idx="2">
                  <c:v>0.93</c:v>
                </c:pt>
              </c:numCache>
            </c:numRef>
          </c:val>
        </c:ser>
        <c:axId val="75750784"/>
        <c:axId val="75768960"/>
      </c:barChart>
      <c:catAx>
        <c:axId val="75750784"/>
        <c:scaling>
          <c:orientation val="minMax"/>
        </c:scaling>
        <c:axPos val="b"/>
        <c:numFmt formatCode="General" sourceLinked="1"/>
        <c:tickLblPos val="nextTo"/>
        <c:crossAx val="75768960"/>
        <c:crosses val="autoZero"/>
        <c:auto val="1"/>
        <c:lblAlgn val="ctr"/>
        <c:lblOffset val="100"/>
      </c:catAx>
      <c:valAx>
        <c:axId val="75768960"/>
        <c:scaling>
          <c:orientation val="minMax"/>
        </c:scaling>
        <c:axPos val="l"/>
        <c:majorGridlines/>
        <c:numFmt formatCode="0%" sourceLinked="1"/>
        <c:tickLblPos val="nextTo"/>
        <c:crossAx val="7575078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ОК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0.83000000000000018</c:v>
                </c:pt>
                <c:pt idx="1">
                  <c:v>0.9</c:v>
                </c:pt>
                <c:pt idx="2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  <c:pt idx="0">
                  <c:v>0.82000000000000017</c:v>
                </c:pt>
                <c:pt idx="1">
                  <c:v>0.92</c:v>
                </c:pt>
                <c:pt idx="2">
                  <c:v>0.94000000000000017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75803264"/>
        <c:axId val="75809152"/>
      </c:barChart>
      <c:catAx>
        <c:axId val="75803264"/>
        <c:scaling>
          <c:orientation val="minMax"/>
        </c:scaling>
        <c:axPos val="b"/>
        <c:numFmt formatCode="General" sourceLinked="1"/>
        <c:tickLblPos val="nextTo"/>
        <c:crossAx val="75809152"/>
        <c:crosses val="autoZero"/>
        <c:auto val="1"/>
        <c:lblAlgn val="ctr"/>
        <c:lblOffset val="100"/>
      </c:catAx>
      <c:valAx>
        <c:axId val="75809152"/>
        <c:scaling>
          <c:orientation val="minMax"/>
        </c:scaling>
        <c:axPos val="l"/>
        <c:majorGridlines/>
        <c:numFmt formatCode="0%" sourceLinked="1"/>
        <c:tickLblPos val="nextTo"/>
        <c:crossAx val="75803264"/>
        <c:crosses val="autoZero"/>
        <c:crossBetween val="between"/>
      </c:valAx>
    </c:plotArea>
    <c:legend>
      <c:legendPos val="r"/>
      <c:legendEntry>
        <c:idx val="2"/>
        <c:delete val="1"/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ПНК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диз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 formatCode="0%">
                  <c:v>1</c:v>
                </c:pt>
              </c:numCache>
            </c:numRef>
          </c:val>
        </c:ser>
        <c:axId val="112354048"/>
        <c:axId val="112355584"/>
      </c:barChart>
      <c:catAx>
        <c:axId val="112354048"/>
        <c:scaling>
          <c:orientation val="minMax"/>
        </c:scaling>
        <c:axPos val="b"/>
        <c:numFmt formatCode="General" sourceLinked="1"/>
        <c:tickLblPos val="nextTo"/>
        <c:crossAx val="112355584"/>
        <c:crosses val="autoZero"/>
        <c:auto val="1"/>
        <c:lblAlgn val="ctr"/>
        <c:lblOffset val="100"/>
      </c:catAx>
      <c:valAx>
        <c:axId val="112355584"/>
        <c:scaling>
          <c:orientation val="minMax"/>
        </c:scaling>
        <c:axPos val="l"/>
        <c:majorGridlines/>
        <c:numFmt formatCode="0%" sourceLinked="1"/>
        <c:tickLblPos val="nextTo"/>
        <c:crossAx val="11235404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0.98499999999999999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1">
                  <c:v>1</c:v>
                </c:pt>
              </c:numCache>
            </c:numRef>
          </c:val>
        </c:ser>
        <c:axId val="112388352"/>
        <c:axId val="65208320"/>
      </c:barChart>
      <c:catAx>
        <c:axId val="112388352"/>
        <c:scaling>
          <c:orientation val="minMax"/>
        </c:scaling>
        <c:axPos val="b"/>
        <c:tickLblPos val="nextTo"/>
        <c:crossAx val="65208320"/>
        <c:crosses val="autoZero"/>
        <c:auto val="1"/>
        <c:lblAlgn val="ctr"/>
        <c:lblOffset val="100"/>
      </c:catAx>
      <c:valAx>
        <c:axId val="65208320"/>
        <c:scaling>
          <c:orientation val="minMax"/>
        </c:scaling>
        <c:axPos val="l"/>
        <c:majorGridlines/>
        <c:numFmt formatCode="0%" sourceLinked="1"/>
        <c:tickLblPos val="nextTo"/>
        <c:crossAx val="112388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omb dir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ПОРТФОЛИО ПРЕПОДАВАТЕЛЯ ГОСУДАРСТВЕННОГО ПРОФЕССИОНАЛЬНОГО ОБРАЗОВАТЕЛЬНОГО УЧРЕЖДЕНИЯ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«БЕЛОВСКИЙ ПЕДАГОГИЧЕСКИЙ КОЛЛЕДЖ»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ПРОКОПЬЕВОЙ НАТАЛИИ ЮРЬЕВНЫ</a:t>
            </a:r>
            <a:endParaRPr lang="ru-RU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737176" cy="99412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качества промежуточной аттестации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уровня сформированности </a:t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студентов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4290"/>
            <a:ext cx="6593160" cy="1054470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br>
              <a:rPr lang="ru-RU" sz="3100" b="1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трудоустройства выпускников</a:t>
            </a:r>
            <a:endParaRPr lang="ru-RU" sz="31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защиты выпускных квалификационных работ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2160240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региональных чемпионатах «молодые профессионалы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8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="1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orldskills</a:t>
            </a:r>
            <a:r>
              <a:rPr lang="en-US" sz="28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28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компетенции</a:t>
            </a:r>
            <a:br>
              <a:rPr lang="ru-RU" sz="2000" b="1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«Преподавание в младших классах»</a:t>
            </a:r>
            <a:endParaRPr lang="ru-RU" sz="2000" b="1" i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95536" y="2996952"/>
          <a:ext cx="7901014" cy="1031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216"/>
                <a:gridCol w="4199126"/>
                <a:gridCol w="2633672"/>
              </a:tblGrid>
              <a:tr h="4708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0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Карандайкина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139014" cy="206600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региональных чемпионатах «Молодые профессионалы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28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28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8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компетенции «Дошкольное образование»</a:t>
            </a:r>
            <a:r>
              <a:rPr lang="ru-RU" sz="2400" b="1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683568" y="2996952"/>
          <a:ext cx="7115196" cy="1647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32"/>
                <a:gridCol w="2371732"/>
                <a:gridCol w="2371732"/>
              </a:tblGrid>
              <a:tr h="8239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9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Звягина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Юлия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 место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857224" y="1571612"/>
          <a:ext cx="6500859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35"/>
                <a:gridCol w="2024561"/>
                <a:gridCol w="1008112"/>
                <a:gridCol w="1197879"/>
                <a:gridCol w="13001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прохождени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удостоверения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16.01.2017г.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«Внеурочная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деятельность обучающегося профессиональной организации в соответствии с требованиями ФГОССПО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72ч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ДПО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КРИРПО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№5472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14.10.2019-25.10.2019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«Организационно-методическое сопровождение конкурсного движения </a:t>
                      </a:r>
                      <a:r>
                        <a:rPr kumimoji="0" lang="en-US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WorldSkills</a:t>
                      </a: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Russia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72ч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ДПО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КРИРПО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№9518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27.01.2018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дем.экзамена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стандартам </a:t>
                      </a:r>
                      <a:r>
                        <a:rPr kumimoji="0" lang="en-US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WSR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компетенция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Преподавание в младших классах»,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2 года.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ДПО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КРИРПО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свидетельство </a:t>
                      </a:r>
                      <a:endParaRPr kumimoji="0" lang="ru-RU" sz="105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0000033277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над методической темой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931224" cy="248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01"/>
                <a:gridCol w="2655191"/>
                <a:gridCol w="2160240"/>
                <a:gridCol w="1728192"/>
              </a:tblGrid>
              <a:tr h="4289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где представлены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38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«Использование активных методов обучения в преподавании УД Менеджмент в условиях  реализации ФГОС».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Методическая</a:t>
                      </a:r>
                      <a:r>
                        <a:rPr lang="ru-RU" dirty="0" smtClean="0"/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dirty="0" smtClean="0"/>
                        <a:t> «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Возможности 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использования активных методов обучения 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формировании профессиональных компетенций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заседании МЦК, «Школа молодого педагога»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педагогические  технологии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829576" cy="382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40"/>
                <a:gridCol w="3354736"/>
              </a:tblGrid>
              <a:tr h="405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Внедрение</a:t>
                      </a:r>
                      <a:endParaRPr lang="ru-RU" dirty="0"/>
                    </a:p>
                  </a:txBody>
                  <a:tcPr/>
                </a:tc>
              </a:tr>
              <a:tr h="40510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Проблемное обучение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Отдельные уроки</a:t>
                      </a:r>
                      <a:endParaRPr lang="ru-RU" dirty="0"/>
                    </a:p>
                  </a:txBody>
                  <a:tcPr/>
                </a:tc>
              </a:tr>
              <a:tr h="405104"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Здоровьесберегающие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системе</a:t>
                      </a:r>
                      <a:endParaRPr lang="ru-RU" dirty="0"/>
                    </a:p>
                  </a:txBody>
                  <a:tcPr/>
                </a:tc>
              </a:tr>
              <a:tr h="699220"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Личностно-</a:t>
                      </a:r>
                      <a:r>
                        <a:rPr lang="ru-RU" baseline="0" dirty="0" smtClean="0"/>
                        <a:t> ориентированное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системе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0510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Проектно – исследовательское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системе</a:t>
                      </a:r>
                      <a:endParaRPr lang="ru-RU" dirty="0"/>
                    </a:p>
                  </a:txBody>
                  <a:tcPr/>
                </a:tc>
              </a:tr>
              <a:tr h="405104">
                <a:tc>
                  <a:txBody>
                    <a:bodyPr/>
                    <a:lstStyle/>
                    <a:p>
                      <a:r>
                        <a:rPr lang="ru-RU" dirty="0" smtClean="0"/>
                        <a:t>ИКТ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Отдельные уроки</a:t>
                      </a:r>
                      <a:endParaRPr lang="ru-RU" dirty="0"/>
                    </a:p>
                  </a:txBody>
                  <a:tcPr/>
                </a:tc>
              </a:tr>
              <a:tr h="405104">
                <a:tc>
                  <a:txBody>
                    <a:bodyPr/>
                    <a:lstStyle/>
                    <a:p>
                      <a:r>
                        <a:rPr lang="ru-RU" dirty="0" smtClean="0"/>
                        <a:t>Игровые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Отдельные уроки</a:t>
                      </a:r>
                      <a:endParaRPr lang="ru-RU" dirty="0"/>
                    </a:p>
                  </a:txBody>
                  <a:tcPr/>
                </a:tc>
              </a:tr>
              <a:tr h="69922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Инфрмационно-коммуникационные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 системе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6781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УМО программ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преподаваемым дисциплинам, рекомендовано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Методическим советом ГПОУ БПК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Комплект контрольно-оценочных средств по 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преподаваемым дисциплинам, рекомендовано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Методическим советом ГПОУ БПК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УД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«Менеджмент»(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УМО к программе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рекомендовано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Методическим советом ГПОУ БПК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Комплект контрольно-оценочных средств по 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учебной дисциплине «Менеджмент» рекомендовано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Методическим советом ГПОУ БПК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Сборник лекций по «Основам медийно-информационной грамотности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1" descr="C:\Users\НаТаЛиЯ\Desktop\НАТАША НАДО\ФОТОГРАФИИ ВСЕЕЕ\03 10 день учителя и НЕТОЛЬКО\домашние фото 03.10\DSC_0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620688"/>
            <a:ext cx="3777698" cy="522135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стажировка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1042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6781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 прохождения</a:t>
                      </a:r>
                      <a:endParaRPr lang="ru-RU" dirty="0"/>
                    </a:p>
                  </a:txBody>
                  <a:tcPr/>
                </a:tc>
              </a:tr>
              <a:tr h="6721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школа искусств №12 г.Белово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сертификация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67818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сертификация на соответствие профессиональной компетентности, обеспечивающей качество педагогической деятельности.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сертификация на соответствие профессиональной компетентности, обеспечивающей качество педагогической деятельности.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147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7358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СОШ №12,10,76, 32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58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СОШ № 10,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28, 14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ИСКУССТВО И МАСТЕРСТВО ПЕДАГОГА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РАЗ И ЗАКЛЮЧАЕТСЯ В УМЕНИИ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СОЧЕТАТЬ СЕРДЕЧНОСТЬ С МУДРОСТЬЮ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В. Сухомлинский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6984776" cy="3960440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Ф.И.О.: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Прокопьева Наталия Юрьевна</a:t>
            </a:r>
          </a:p>
          <a:p>
            <a:pPr algn="just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2006 год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высшее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ГОУ ВПО «Томский государственный  педагогический университет», педагогика и психология, педагог-психолог.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Стаж:19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19лет</a:t>
            </a:r>
          </a:p>
          <a:p>
            <a:pPr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педагогический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17 лет</a:t>
            </a:r>
          </a:p>
          <a:p>
            <a:pPr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данном ОУ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14 лет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 об образовании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484784"/>
            <a:ext cx="7255335" cy="428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1560" y="620688"/>
          <a:ext cx="1723132" cy="2582501"/>
        </p:xfrm>
        <a:graphic>
          <a:graphicData uri="http://schemas.openxmlformats.org/presentationml/2006/ole">
            <p:oleObj spid="_x0000_s1026" name="Acrobat Document" r:id="rId3" imgW="7563600" imgH="10684800" progId="AcroExch.Document.DC">
              <p:embed/>
            </p:oleObj>
          </a:graphicData>
        </a:graphic>
      </p:graphicFrame>
      <p:pic>
        <p:nvPicPr>
          <p:cNvPr id="1027" name="Picture 3" descr="C:\Users\5B29~1\AppData\Local\Temp\Rar$DIa0.996\IMG_34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1124744"/>
            <a:ext cx="2232248" cy="2880320"/>
          </a:xfrm>
          <a:prstGeom prst="rect">
            <a:avLst/>
          </a:prstGeom>
          <a:noFill/>
        </p:spPr>
      </p:pic>
      <p:pic>
        <p:nvPicPr>
          <p:cNvPr id="1028" name="Picture 4" descr="C:\Users\5B29~1\AppData\Local\Temp\Rar$DIa0.237\IMG_34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620688"/>
            <a:ext cx="1818202" cy="2664296"/>
          </a:xfrm>
          <a:prstGeom prst="rect">
            <a:avLst/>
          </a:prstGeom>
          <a:noFill/>
        </p:spPr>
      </p:pic>
      <p:pic>
        <p:nvPicPr>
          <p:cNvPr id="1030" name="Picture 6" descr="C:\Users\5B29~1\AppData\Local\Temp\Rar$DIa0.647\IMG_34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3429000"/>
            <a:ext cx="2034226" cy="2808312"/>
          </a:xfrm>
          <a:prstGeom prst="rect">
            <a:avLst/>
          </a:prstGeom>
          <a:noFill/>
        </p:spPr>
      </p:pic>
      <p:pic>
        <p:nvPicPr>
          <p:cNvPr id="18" name="Рисунок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429000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3384376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2800" b="1" dirty="0"/>
          </a:p>
        </p:txBody>
      </p:sp>
      <p:pic>
        <p:nvPicPr>
          <p:cNvPr id="8" name="Picture 7" descr="E:\IMG_05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3212976"/>
            <a:ext cx="2304256" cy="2880320"/>
          </a:xfrm>
          <a:prstGeom prst="rect">
            <a:avLst/>
          </a:prstGeom>
          <a:noFill/>
        </p:spPr>
      </p:pic>
      <p:pic>
        <p:nvPicPr>
          <p:cNvPr id="2051" name="Picture 3" descr="C:\Users\5B29~1\AppData\Local\Temp\Rar$DIa0.824\IMG_3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2448272" cy="2952328"/>
          </a:xfrm>
          <a:prstGeom prst="rect">
            <a:avLst/>
          </a:prstGeom>
          <a:noFill/>
        </p:spPr>
      </p:pic>
      <p:pic>
        <p:nvPicPr>
          <p:cNvPr id="2052" name="Picture 4" descr="C:\Users\5B29~1\AppData\Local\Temp\Rar$DIa0.035\IMG_3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836712"/>
            <a:ext cx="2496108" cy="332814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5B29~1\AppData\Local\Temp\Rar$DIa0.071\IMG_3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80728"/>
            <a:ext cx="2800085" cy="2316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945088" cy="77809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удостоверения о повышении квалификации</a:t>
            </a:r>
            <a:endParaRPr lang="ru-RU" sz="3100" dirty="0"/>
          </a:p>
        </p:txBody>
      </p:sp>
      <p:pic>
        <p:nvPicPr>
          <p:cNvPr id="3075" name="Picture 3" descr="C:\Users\5B29~1\AppData\Local\Temp\Rar$DIa0.372\IMG_3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04864"/>
            <a:ext cx="3184128" cy="2388096"/>
          </a:xfrm>
          <a:prstGeom prst="rect">
            <a:avLst/>
          </a:prstGeom>
          <a:noFill/>
        </p:spPr>
      </p:pic>
      <p:pic>
        <p:nvPicPr>
          <p:cNvPr id="3076" name="Picture 4" descr="C:\Users\5B29~1\AppData\Local\Temp\Rar$DIa0.471\IMG_3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3184128" cy="2276872"/>
          </a:xfrm>
          <a:prstGeom prst="rect">
            <a:avLst/>
          </a:prstGeom>
          <a:noFill/>
        </p:spPr>
      </p:pic>
      <p:pic>
        <p:nvPicPr>
          <p:cNvPr id="3079" name="Picture 7" descr="C:\Users\5B29~1\AppData\Local\Temp\Rar$DIa0.965\IMG_35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4" y="4725144"/>
            <a:ext cx="2968104" cy="2132856"/>
          </a:xfrm>
          <a:prstGeom prst="rect">
            <a:avLst/>
          </a:prstGeom>
          <a:noFill/>
        </p:spPr>
      </p:pic>
      <p:pic>
        <p:nvPicPr>
          <p:cNvPr id="3074" name="Picture 2" descr="C:\Users\5B29~1\AppData\Local\Temp\Rar$DIa0.482\IMG_349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692696"/>
            <a:ext cx="2824088" cy="2088232"/>
          </a:xfrm>
          <a:prstGeom prst="rect">
            <a:avLst/>
          </a:prstGeom>
          <a:noFill/>
        </p:spPr>
      </p:pic>
      <p:pic>
        <p:nvPicPr>
          <p:cNvPr id="3080" name="Picture 8" descr="C:\Users\5B29~1\AppData\Local\Temp\Rar$DIa0.275\IMG_35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397896"/>
            <a:ext cx="2968104" cy="246010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преподаваемые УД, ПМ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83568" y="1511819"/>
          <a:ext cx="7174580" cy="428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290"/>
                <a:gridCol w="3587290"/>
              </a:tblGrid>
              <a:tr h="67608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</a:t>
                      </a:r>
                      <a:r>
                        <a:rPr lang="ru-RU" dirty="0" err="1" smtClean="0"/>
                        <a:t>УД,ПМ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специальность</a:t>
                      </a:r>
                      <a:endParaRPr lang="ru-RU" dirty="0"/>
                    </a:p>
                  </a:txBody>
                  <a:tcPr/>
                </a:tc>
              </a:tr>
              <a:tr h="611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ОП.06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Современные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воспитательные технологии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44.02.02 Преподавание в начальных классах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ПМ.02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 внеурочной деятельности  и общения детей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44.02.02 Преподавание в начальных классах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8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ОГСЭ.06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медийно-информационной грамотности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44.02.01 Дошкольное образование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0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ОП 06.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Менеджмент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09.02.05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Прикладная информатика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ПМ.01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МДК.01.05 Управление проектом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54.02.01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Дизайн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93160" cy="92211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качественная успеваемость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510</TotalTime>
  <Words>433</Words>
  <Application>Microsoft Office PowerPoint</Application>
  <PresentationFormat>Экран (4:3)</PresentationFormat>
  <Paragraphs>131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Эркер</vt:lpstr>
      <vt:lpstr>Acrobat Document</vt:lpstr>
      <vt:lpstr>Слайд 1</vt:lpstr>
      <vt:lpstr>Слайд 2</vt:lpstr>
      <vt:lpstr>Слайд 3</vt:lpstr>
      <vt:lpstr>документ об образовании</vt:lpstr>
      <vt:lpstr>достижения</vt:lpstr>
      <vt:lpstr>Достижения</vt:lpstr>
      <vt:lpstr>   удостоверения о повышении квалификации</vt:lpstr>
      <vt:lpstr>преподаваемые УД, ПМ</vt:lpstr>
      <vt:lpstr>качественная успеваемость</vt:lpstr>
      <vt:lpstr>Динамика качества промежуточной аттестации</vt:lpstr>
      <vt:lpstr>динамика уровня сформированности  ок, пк студентов</vt:lpstr>
      <vt:lpstr> мониторинг  трудоустройства выпускников</vt:lpstr>
      <vt:lpstr>качество защиты выпускных квалификационных работ</vt:lpstr>
      <vt:lpstr>     участие в региональных чемпионатах «молодые профессионалы»  (worldskills russia)  по компетенции  «Преподавание в младших классах»</vt:lpstr>
      <vt:lpstr>      участие в региональных чемпионатах «Молодые профессионалы»  (Worldskills russia)  по компетенции «Дошкольное образование» </vt:lpstr>
      <vt:lpstr>повышение квалификации</vt:lpstr>
      <vt:lpstr>работа над методической темой</vt:lpstr>
      <vt:lpstr>используемые педагогические  технологии</vt:lpstr>
      <vt:lpstr>Методические разработки</vt:lpstr>
      <vt:lpstr>стажировка</vt:lpstr>
      <vt:lpstr>сертификация</vt:lpstr>
      <vt:lpstr>профориентационная работа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English</cp:lastModifiedBy>
  <cp:revision>57</cp:revision>
  <dcterms:modified xsi:type="dcterms:W3CDTF">2020-03-27T01:53:42Z</dcterms:modified>
</cp:coreProperties>
</file>