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42"/>
  </p:notesMasterIdLst>
  <p:sldIdLst>
    <p:sldId id="304" r:id="rId2"/>
    <p:sldId id="303" r:id="rId3"/>
    <p:sldId id="339" r:id="rId4"/>
    <p:sldId id="305" r:id="rId5"/>
    <p:sldId id="334" r:id="rId6"/>
    <p:sldId id="359" r:id="rId7"/>
    <p:sldId id="360" r:id="rId8"/>
    <p:sldId id="306" r:id="rId9"/>
    <p:sldId id="328" r:id="rId10"/>
    <p:sldId id="329" r:id="rId11"/>
    <p:sldId id="330" r:id="rId12"/>
    <p:sldId id="332" r:id="rId13"/>
    <p:sldId id="309" r:id="rId14"/>
    <p:sldId id="308" r:id="rId15"/>
    <p:sldId id="318" r:id="rId16"/>
    <p:sldId id="320" r:id="rId17"/>
    <p:sldId id="319" r:id="rId18"/>
    <p:sldId id="313" r:id="rId19"/>
    <p:sldId id="342" r:id="rId20"/>
    <p:sldId id="344" r:id="rId21"/>
    <p:sldId id="343" r:id="rId22"/>
    <p:sldId id="345" r:id="rId23"/>
    <p:sldId id="346" r:id="rId24"/>
    <p:sldId id="347" r:id="rId25"/>
    <p:sldId id="348" r:id="rId26"/>
    <p:sldId id="349" r:id="rId27"/>
    <p:sldId id="340" r:id="rId28"/>
    <p:sldId id="325" r:id="rId29"/>
    <p:sldId id="323" r:id="rId30"/>
    <p:sldId id="353" r:id="rId31"/>
    <p:sldId id="352" r:id="rId32"/>
    <p:sldId id="351" r:id="rId33"/>
    <p:sldId id="350" r:id="rId34"/>
    <p:sldId id="331" r:id="rId35"/>
    <p:sldId id="327" r:id="rId36"/>
    <p:sldId id="326" r:id="rId37"/>
    <p:sldId id="357" r:id="rId38"/>
    <p:sldId id="358" r:id="rId39"/>
    <p:sldId id="317" r:id="rId40"/>
    <p:sldId id="356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87814" autoAdjust="0"/>
  </p:normalViewPr>
  <p:slideViewPr>
    <p:cSldViewPr>
      <p:cViewPr>
        <p:scale>
          <a:sx n="60" d="100"/>
          <a:sy n="60" d="100"/>
        </p:scale>
        <p:origin x="-234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057869741380806"/>
          <c:y val="6.5585792611737109E-2"/>
          <c:w val="0.74895160761155433"/>
          <c:h val="0.7261304133858309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 1-3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82</c:v>
                </c:pt>
                <c:pt idx="3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 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79</c:v>
                </c:pt>
                <c:pt idx="1">
                  <c:v>79</c:v>
                </c:pt>
                <c:pt idx="2">
                  <c:v>78</c:v>
                </c:pt>
                <c:pt idx="3">
                  <c:v>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 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81</c:v>
                </c:pt>
                <c:pt idx="3">
                  <c:v>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 6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82</c:v>
                </c:pt>
                <c:pt idx="1">
                  <c:v>79</c:v>
                </c:pt>
                <c:pt idx="2">
                  <c:v>83</c:v>
                </c:pt>
                <c:pt idx="3">
                  <c:v>85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ОК 7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81</c:v>
                </c:pt>
                <c:pt idx="3">
                  <c:v>84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ОК 8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75</c:v>
                </c:pt>
                <c:pt idx="1">
                  <c:v>78</c:v>
                </c:pt>
                <c:pt idx="2">
                  <c:v>79</c:v>
                </c:pt>
                <c:pt idx="3">
                  <c:v>81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ОК 9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78</c:v>
                </c:pt>
                <c:pt idx="1">
                  <c:v>80</c:v>
                </c:pt>
                <c:pt idx="2">
                  <c:v>81</c:v>
                </c:pt>
                <c:pt idx="3">
                  <c:v>83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ПК 1.5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82</c:v>
                </c:pt>
                <c:pt idx="3">
                  <c:v>83</c:v>
                </c:pt>
              </c:numCache>
            </c:numRef>
          </c:val>
        </c:ser>
        <c:axId val="79563392"/>
        <c:axId val="79569280"/>
      </c:barChart>
      <c:catAx>
        <c:axId val="79563392"/>
        <c:scaling>
          <c:orientation val="minMax"/>
        </c:scaling>
        <c:axPos val="b"/>
        <c:tickLblPos val="nextTo"/>
        <c:crossAx val="79569280"/>
        <c:crosses val="autoZero"/>
        <c:auto val="1"/>
        <c:lblAlgn val="ctr"/>
        <c:lblOffset val="100"/>
      </c:catAx>
      <c:valAx>
        <c:axId val="79569280"/>
        <c:scaling>
          <c:orientation val="minMax"/>
        </c:scaling>
        <c:axPos val="l"/>
        <c:majorGridlines/>
        <c:numFmt formatCode="General" sourceLinked="1"/>
        <c:tickLblPos val="nextTo"/>
        <c:crossAx val="7956339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71</c:v>
                </c:pt>
                <c:pt idx="2">
                  <c:v>85</c:v>
                </c:pt>
                <c:pt idx="3">
                  <c:v>98</c:v>
                </c:pt>
              </c:numCache>
            </c:numRef>
          </c:val>
        </c:ser>
        <c:shape val="box"/>
        <c:axId val="80052224"/>
        <c:axId val="80053760"/>
        <c:axId val="0"/>
      </c:bar3DChart>
      <c:catAx>
        <c:axId val="80052224"/>
        <c:scaling>
          <c:orientation val="minMax"/>
        </c:scaling>
        <c:axPos val="b"/>
        <c:tickLblPos val="nextTo"/>
        <c:crossAx val="80053760"/>
        <c:crosses val="autoZero"/>
        <c:auto val="1"/>
        <c:lblAlgn val="ctr"/>
        <c:lblOffset val="100"/>
      </c:catAx>
      <c:valAx>
        <c:axId val="80053760"/>
        <c:scaling>
          <c:orientation val="minMax"/>
        </c:scaling>
        <c:axPos val="l"/>
        <c:majorGridlines/>
        <c:numFmt formatCode="General" sourceLinked="1"/>
        <c:tickLblPos val="nextTo"/>
        <c:crossAx val="800522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116176429417199"/>
          <c:y val="3.0444181368059417E-2"/>
          <c:w val="0.74895160761155233"/>
          <c:h val="0.726130413385829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ОК 1-3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82</c:v>
                </c:pt>
                <c:pt idx="3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 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79</c:v>
                </c:pt>
                <c:pt idx="1">
                  <c:v>79</c:v>
                </c:pt>
                <c:pt idx="2">
                  <c:v>78</c:v>
                </c:pt>
                <c:pt idx="3">
                  <c:v>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 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81</c:v>
                </c:pt>
                <c:pt idx="3">
                  <c:v>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 6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82</c:v>
                </c:pt>
                <c:pt idx="1">
                  <c:v>79</c:v>
                </c:pt>
                <c:pt idx="2">
                  <c:v>83</c:v>
                </c:pt>
                <c:pt idx="3">
                  <c:v>85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ОК 7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77</c:v>
                </c:pt>
                <c:pt idx="1">
                  <c:v>80</c:v>
                </c:pt>
                <c:pt idx="2">
                  <c:v>81</c:v>
                </c:pt>
                <c:pt idx="3">
                  <c:v>84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ОК 8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75</c:v>
                </c:pt>
                <c:pt idx="1">
                  <c:v>78</c:v>
                </c:pt>
                <c:pt idx="2">
                  <c:v>79</c:v>
                </c:pt>
                <c:pt idx="3">
                  <c:v>81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ОК 9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78</c:v>
                </c:pt>
                <c:pt idx="1">
                  <c:v>80</c:v>
                </c:pt>
                <c:pt idx="2">
                  <c:v>81</c:v>
                </c:pt>
                <c:pt idx="3">
                  <c:v>83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ПК 1.1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80</c:v>
                </c:pt>
                <c:pt idx="1">
                  <c:v>80</c:v>
                </c:pt>
                <c:pt idx="2">
                  <c:v>82</c:v>
                </c:pt>
                <c:pt idx="3">
                  <c:v>83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ПК 1.2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0">
                  <c:v>74</c:v>
                </c:pt>
                <c:pt idx="1">
                  <c:v>77</c:v>
                </c:pt>
                <c:pt idx="2">
                  <c:v>78</c:v>
                </c:pt>
                <c:pt idx="3">
                  <c:v>82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ПК 1.3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Лист1!$K$2:$K$5</c:f>
              <c:numCache>
                <c:formatCode>General</c:formatCode>
                <c:ptCount val="4"/>
                <c:pt idx="0">
                  <c:v>78</c:v>
                </c:pt>
                <c:pt idx="1">
                  <c:v>79</c:v>
                </c:pt>
                <c:pt idx="2">
                  <c:v>77</c:v>
                </c:pt>
                <c:pt idx="3">
                  <c:v>80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ПК 1.4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Лист1!$L$2:$L$5</c:f>
              <c:numCache>
                <c:formatCode>General</c:formatCode>
                <c:ptCount val="4"/>
                <c:pt idx="0">
                  <c:v>76</c:v>
                </c:pt>
                <c:pt idx="1">
                  <c:v>76</c:v>
                </c:pt>
                <c:pt idx="2">
                  <c:v>77</c:v>
                </c:pt>
                <c:pt idx="3">
                  <c:v>79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ПК 1.5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14-15</c:v>
                </c:pt>
                <c:pt idx="1">
                  <c:v>15-16</c:v>
                </c:pt>
                <c:pt idx="2">
                  <c:v>16-17</c:v>
                </c:pt>
                <c:pt idx="3">
                  <c:v>17-18</c:v>
                </c:pt>
              </c:strCache>
            </c:strRef>
          </c:cat>
          <c:val>
            <c:numRef>
              <c:f>Лист1!$M$2:$M$5</c:f>
              <c:numCache>
                <c:formatCode>General</c:formatCode>
                <c:ptCount val="4"/>
                <c:pt idx="0">
                  <c:v>82</c:v>
                </c:pt>
                <c:pt idx="1">
                  <c:v>80</c:v>
                </c:pt>
                <c:pt idx="2">
                  <c:v>83</c:v>
                </c:pt>
                <c:pt idx="3">
                  <c:v>86</c:v>
                </c:pt>
              </c:numCache>
            </c:numRef>
          </c:val>
        </c:ser>
        <c:axId val="80229888"/>
        <c:axId val="80231424"/>
      </c:barChart>
      <c:catAx>
        <c:axId val="80229888"/>
        <c:scaling>
          <c:orientation val="minMax"/>
        </c:scaling>
        <c:axPos val="b"/>
        <c:tickLblPos val="nextTo"/>
        <c:crossAx val="80231424"/>
        <c:crosses val="autoZero"/>
        <c:auto val="1"/>
        <c:lblAlgn val="ctr"/>
        <c:lblOffset val="100"/>
      </c:catAx>
      <c:valAx>
        <c:axId val="80231424"/>
        <c:scaling>
          <c:orientation val="minMax"/>
        </c:scaling>
        <c:axPos val="l"/>
        <c:majorGridlines/>
        <c:numFmt formatCode="General" sourceLinked="1"/>
        <c:tickLblPos val="nextTo"/>
        <c:crossAx val="8022988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85</c:v>
                </c:pt>
                <c:pt idx="2">
                  <c:v>88</c:v>
                </c:pt>
                <c:pt idx="3">
                  <c:v>86</c:v>
                </c:pt>
              </c:numCache>
            </c:numRef>
          </c:val>
        </c:ser>
        <c:shape val="box"/>
        <c:axId val="80178176"/>
        <c:axId val="80184064"/>
        <c:axId val="0"/>
      </c:bar3DChart>
      <c:catAx>
        <c:axId val="80178176"/>
        <c:scaling>
          <c:orientation val="minMax"/>
        </c:scaling>
        <c:axPos val="b"/>
        <c:tickLblPos val="nextTo"/>
        <c:crossAx val="80184064"/>
        <c:crosses val="autoZero"/>
        <c:auto val="1"/>
        <c:lblAlgn val="ctr"/>
        <c:lblOffset val="100"/>
      </c:catAx>
      <c:valAx>
        <c:axId val="80184064"/>
        <c:scaling>
          <c:orientation val="minMax"/>
        </c:scaling>
        <c:axPos val="l"/>
        <c:majorGridlines/>
        <c:numFmt formatCode="General" sourceLinked="1"/>
        <c:tickLblPos val="nextTo"/>
        <c:crossAx val="801781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81</c:v>
                </c:pt>
                <c:pt idx="1">
                  <c:v>87</c:v>
                </c:pt>
                <c:pt idx="2">
                  <c:v>85</c:v>
                </c:pt>
                <c:pt idx="3">
                  <c:v>86</c:v>
                </c:pt>
              </c:numCache>
            </c:numRef>
          </c:val>
        </c:ser>
        <c:shape val="box"/>
        <c:axId val="80417152"/>
        <c:axId val="80418688"/>
        <c:axId val="0"/>
      </c:bar3DChart>
      <c:catAx>
        <c:axId val="80417152"/>
        <c:scaling>
          <c:orientation val="minMax"/>
        </c:scaling>
        <c:axPos val="b"/>
        <c:tickLblPos val="nextTo"/>
        <c:crossAx val="80418688"/>
        <c:crosses val="autoZero"/>
        <c:auto val="1"/>
        <c:lblAlgn val="ctr"/>
        <c:lblOffset val="100"/>
      </c:catAx>
      <c:valAx>
        <c:axId val="80418688"/>
        <c:scaling>
          <c:orientation val="minMax"/>
        </c:scaling>
        <c:axPos val="l"/>
        <c:majorGridlines/>
        <c:numFmt formatCode="General" sourceLinked="1"/>
        <c:tickLblPos val="nextTo"/>
        <c:crossAx val="804171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</c:v>
                </c:pt>
                <c:pt idx="1">
                  <c:v>92</c:v>
                </c:pt>
                <c:pt idx="2">
                  <c:v>90</c:v>
                </c:pt>
                <c:pt idx="3">
                  <c:v>99</c:v>
                </c:pt>
              </c:numCache>
            </c:numRef>
          </c:val>
        </c:ser>
        <c:shape val="box"/>
        <c:axId val="80651776"/>
        <c:axId val="80653312"/>
        <c:axId val="0"/>
      </c:bar3DChart>
      <c:catAx>
        <c:axId val="80651776"/>
        <c:scaling>
          <c:orientation val="minMax"/>
        </c:scaling>
        <c:axPos val="b"/>
        <c:tickLblPos val="nextTo"/>
        <c:crossAx val="80653312"/>
        <c:crosses val="autoZero"/>
        <c:auto val="1"/>
        <c:lblAlgn val="ctr"/>
        <c:lblOffset val="100"/>
      </c:catAx>
      <c:valAx>
        <c:axId val="80653312"/>
        <c:scaling>
          <c:orientation val="minMax"/>
        </c:scaling>
        <c:axPos val="l"/>
        <c:majorGridlines/>
        <c:numFmt formatCode="General" sourceLinked="1"/>
        <c:tickLblPos val="nextTo"/>
        <c:crossAx val="806517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</c:v>
                </c:pt>
                <c:pt idx="1">
                  <c:v>99</c:v>
                </c:pt>
                <c:pt idx="2">
                  <c:v>89</c:v>
                </c:pt>
                <c:pt idx="3">
                  <c:v>99</c:v>
                </c:pt>
              </c:numCache>
            </c:numRef>
          </c:val>
        </c:ser>
        <c:shape val="box"/>
        <c:axId val="80681600"/>
        <c:axId val="80703872"/>
        <c:axId val="0"/>
      </c:bar3DChart>
      <c:catAx>
        <c:axId val="80681600"/>
        <c:scaling>
          <c:orientation val="minMax"/>
        </c:scaling>
        <c:axPos val="b"/>
        <c:tickLblPos val="nextTo"/>
        <c:crossAx val="80703872"/>
        <c:crosses val="autoZero"/>
        <c:auto val="1"/>
        <c:lblAlgn val="ctr"/>
        <c:lblOffset val="100"/>
      </c:catAx>
      <c:valAx>
        <c:axId val="80703872"/>
        <c:scaling>
          <c:orientation val="minMax"/>
        </c:scaling>
        <c:axPos val="l"/>
        <c:majorGridlines/>
        <c:numFmt formatCode="General" sourceLinked="1"/>
        <c:tickLblPos val="nextTo"/>
        <c:crossAx val="806816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0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2">
                  <c:v>80</c:v>
                </c:pt>
                <c:pt idx="3">
                  <c:v>83</c:v>
                </c:pt>
              </c:numCache>
            </c:numRef>
          </c:val>
        </c:ser>
        <c:shape val="box"/>
        <c:axId val="80842752"/>
        <c:axId val="80844288"/>
        <c:axId val="0"/>
      </c:bar3DChart>
      <c:catAx>
        <c:axId val="80842752"/>
        <c:scaling>
          <c:orientation val="minMax"/>
        </c:scaling>
        <c:axPos val="b"/>
        <c:tickLblPos val="nextTo"/>
        <c:crossAx val="80844288"/>
        <c:crosses val="autoZero"/>
        <c:auto val="1"/>
        <c:lblAlgn val="ctr"/>
        <c:lblOffset val="100"/>
      </c:catAx>
      <c:valAx>
        <c:axId val="80844288"/>
        <c:scaling>
          <c:orientation val="minMax"/>
        </c:scaling>
        <c:axPos val="l"/>
        <c:majorGridlines/>
        <c:numFmt formatCode="General" sourceLinked="1"/>
        <c:tickLblPos val="nextTo"/>
        <c:crossAx val="808427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062551913897612"/>
          <c:y val="3.9548043414677415E-2"/>
          <c:w val="0.89737349081364859"/>
          <c:h val="0.8305488732544489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  <c:pt idx="3">
                  <c:v>2017-2018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hape val="box"/>
        <c:axId val="80959360"/>
        <c:axId val="80960896"/>
        <c:axId val="0"/>
      </c:bar3DChart>
      <c:catAx>
        <c:axId val="80959360"/>
        <c:scaling>
          <c:orientation val="minMax"/>
        </c:scaling>
        <c:axPos val="b"/>
        <c:numFmt formatCode="General" sourceLinked="1"/>
        <c:tickLblPos val="nextTo"/>
        <c:crossAx val="80960896"/>
        <c:crosses val="autoZero"/>
        <c:auto val="1"/>
        <c:lblAlgn val="ctr"/>
        <c:lblOffset val="100"/>
      </c:catAx>
      <c:valAx>
        <c:axId val="80960896"/>
        <c:scaling>
          <c:orientation val="minMax"/>
          <c:max val="100"/>
          <c:min val="10"/>
        </c:scaling>
        <c:axPos val="l"/>
        <c:majorGridlines/>
        <c:minorGridlines/>
        <c:numFmt formatCode="General" sourceLinked="1"/>
        <c:tickLblPos val="nextTo"/>
        <c:crossAx val="809593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1777D-E1FE-4CF7-88DD-9B3889DB0F8E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2533C-C8A6-4473-BF6F-E5F5330A2D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9585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27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27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27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2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27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2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2533C-C8A6-4473-BF6F-E5F5330A2DB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92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6155A6-3378-4AF5-8FDF-CC50FD51C5C9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616D8-33A2-4E05-B715-968472A2EC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2F686-216A-4155-8A60-11339E6E6E7A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1328E4-8731-424A-A41D-78A6863248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91979-C21C-41ED-8CC4-AC6949AB3090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5E8F2-E7CF-47CB-9BE1-BCB254ABF9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5ADBB1-29A5-4108-A95C-71570A2EEAA3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DAB45-7A31-45C8-ACA8-A0312A3996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E5F630-3353-4F76-B2B2-B79A246DA53A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674C9-0D8F-47A7-9DD4-A92FAE9367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66A011-40FE-4CB1-AFBA-A29B891146D0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934CDF-7B22-4C0F-81F6-24D660DDD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BB47B5-A68D-4AB4-AED1-AA26EB5F3D11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3E375-5A30-4420-A745-73E8F2FFE4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B342C8-AB97-4692-8381-088FF69B9D59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29D4B-3676-4FB2-A3FA-1A5CBF0DC5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33E50-4484-47C2-A650-380F68CF7B2F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D1C4F-B90A-48F9-ABCE-9050C21C62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77942-D6BF-492C-8A21-97132394AFC7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AB9951-21D7-477E-BAFD-5614FBD4CE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357BE1-B2D7-47A8-886A-6B8F67F5732E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CBFBA-28C7-4BE9-9543-BB71A600CC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6A4ED0-05E1-4A11-A134-BA77BDBCDD09}" type="datetimeFigureOut">
              <a:rPr lang="ru-RU" smtClean="0"/>
              <a:pPr>
                <a:defRPr/>
              </a:pPr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439E66-9986-492D-B8AE-69070DBF78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>
    <p:cover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-2428916"/>
            <a:ext cx="8229600" cy="35719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34397"/>
            <a:ext cx="839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Государственное профессиональное образовательное учреждение </a:t>
            </a:r>
          </a:p>
          <a:p>
            <a:pPr algn="ctr"/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Беловский</a:t>
            </a:r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 педагогический колледж»</a:t>
            </a:r>
          </a:p>
        </p:txBody>
      </p:sp>
      <p:sp>
        <p:nvSpPr>
          <p:cNvPr id="9" name="Содержимое 3"/>
          <p:cNvSpPr txBox="1">
            <a:spLocks/>
          </p:cNvSpPr>
          <p:nvPr/>
        </p:nvSpPr>
        <p:spPr>
          <a:xfrm>
            <a:off x="251520" y="1340768"/>
            <a:ext cx="8712968" cy="5256584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algn="ctr"/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39552" y="1628799"/>
            <a:ext cx="3420380" cy="4560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\\Server\for_all\Эмблема с название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834616" cy="105273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23928" y="2429594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ru-RU" sz="4400" b="1" i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ПИКУЛЕВА</a:t>
            </a:r>
          </a:p>
          <a:p>
            <a:pPr algn="r">
              <a:buNone/>
            </a:pPr>
            <a:r>
              <a:rPr lang="ru-RU" sz="3600" b="1" i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400" b="1" i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ИРИНА</a:t>
            </a:r>
            <a:r>
              <a:rPr lang="ru-RU" sz="3600" b="1" i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r">
              <a:buNone/>
            </a:pPr>
            <a:r>
              <a:rPr lang="ru-RU" sz="4400" b="1" i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ЮРЬЕВНА</a:t>
            </a:r>
            <a:endParaRPr lang="en-US" sz="3600" b="1" i="1" spc="50" dirty="0" smtClean="0">
              <a:ln w="11430">
                <a:solidFill>
                  <a:schemeClr val="bg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buNone/>
            </a:pPr>
            <a:endParaRPr lang="en-US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Преподаватель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квалификации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Содержимое 3"/>
          <p:cNvSpPr txBox="1">
            <a:spLocks noGrp="1"/>
          </p:cNvSpPr>
          <p:nvPr>
            <p:ph idx="1"/>
          </p:nvPr>
        </p:nvSpPr>
        <p:spPr>
          <a:xfrm>
            <a:off x="457200" y="857232"/>
            <a:ext cx="8229600" cy="5452128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F:\АТТЕСТАЦИЯ\фото дипломов\20180928_183727.jpg"/>
          <p:cNvPicPr>
            <a:picLocks noChangeAspect="1" noChangeArrowheads="1"/>
          </p:cNvPicPr>
          <p:nvPr/>
        </p:nvPicPr>
        <p:blipFill>
          <a:blip r:embed="rId2" cstate="print"/>
          <a:srcRect l="3754" t="6188" b="1576"/>
          <a:stretch>
            <a:fillRect/>
          </a:stretch>
        </p:blipFill>
        <p:spPr bwMode="auto">
          <a:xfrm>
            <a:off x="1187624" y="1124744"/>
            <a:ext cx="6912768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квалификации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Содержимое 3"/>
          <p:cNvSpPr txBox="1">
            <a:spLocks noGrp="1"/>
          </p:cNvSpPr>
          <p:nvPr>
            <p:ph idx="1"/>
          </p:nvPr>
        </p:nvSpPr>
        <p:spPr>
          <a:xfrm>
            <a:off x="457200" y="857232"/>
            <a:ext cx="8229600" cy="5452128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F:\АТТЕСТАЦИЯ\фото дипломов\20180928_183835.jpg"/>
          <p:cNvPicPr>
            <a:picLocks noChangeAspect="1" noChangeArrowheads="1"/>
          </p:cNvPicPr>
          <p:nvPr/>
        </p:nvPicPr>
        <p:blipFill>
          <a:blip r:embed="rId2" cstate="print"/>
          <a:srcRect l="4719" t="10500" r="7672" b="8126"/>
          <a:stretch>
            <a:fillRect/>
          </a:stretch>
        </p:blipFill>
        <p:spPr bwMode="auto">
          <a:xfrm>
            <a:off x="1331640" y="1340768"/>
            <a:ext cx="6408712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квалификации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dirty="0"/>
          </a:p>
        </p:txBody>
      </p:sp>
      <p:sp>
        <p:nvSpPr>
          <p:cNvPr id="5" name="Содержимое 3"/>
          <p:cNvSpPr txBox="1">
            <a:spLocks noGrp="1"/>
          </p:cNvSpPr>
          <p:nvPr>
            <p:ph idx="1"/>
          </p:nvPr>
        </p:nvSpPr>
        <p:spPr>
          <a:xfrm>
            <a:off x="457200" y="857232"/>
            <a:ext cx="8229600" cy="5812128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7819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Учебно-методическая работа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67544" y="1484784"/>
            <a:ext cx="8229600" cy="470916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indent="342900" algn="just" eaLnBrk="0" hangingPunct="0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201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6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 г - работа над методической темой «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«Использование технологии метода проектов в преподавании по ПМ. 02. «Техническое исполнение художественно-конструкторских (дизайнерских) проектов в материале». </a:t>
            </a:r>
            <a:endParaRPr lang="ru-RU" sz="20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</a:endParaRPr>
          </a:p>
          <a:p>
            <a:pPr lvl="0" indent="342900" algn="just" eaLnBrk="0" hangingPunct="0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201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7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 г. - выступление на заседании МЦК художественно-графических дисциплин и педагогическом совете по теме «Технологии оценивания учебных достижений студентов».</a:t>
            </a:r>
          </a:p>
          <a:p>
            <a:pPr lvl="0" indent="342900" algn="just" eaLnBrk="0" hangingPunct="0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2018г. - Опытом работы делилась на заседаниях «Школы молодого педагога» по теме «Педагогические возможности </a:t>
            </a:r>
            <a:r>
              <a:rPr lang="ru-RU" sz="2000" dirty="0" err="1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портфолио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 как технологии оценивания учебных достижений студентов».</a:t>
            </a:r>
          </a:p>
          <a:p>
            <a:pPr lvl="0" indent="342900" algn="just" eaLnBrk="0" hangingPunct="0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2019 г. -  статья по теме «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Подготовка студентов Беловского педагогического колледжа специальности 54.02.01. Дизайн (по отраслям) к участию в чемпионате «Молодые профессионалы» (</a:t>
            </a:r>
            <a:r>
              <a:rPr lang="ru-RU" sz="2000" dirty="0" err="1" smtClean="0">
                <a:solidFill>
                  <a:prstClr val="black"/>
                </a:solidFill>
                <a:latin typeface="Arial" charset="0"/>
              </a:rPr>
              <a:t>WorldSkills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Arial" charset="0"/>
              </a:rPr>
              <a:t>Russia</a:t>
            </a:r>
            <a:r>
              <a:rPr lang="ru-RU" sz="2000" dirty="0" smtClean="0">
                <a:solidFill>
                  <a:prstClr val="black"/>
                </a:solidFill>
                <a:latin typeface="Arial" charset="0"/>
              </a:rPr>
              <a:t>) – по компетенции «Графический дизайн»</a:t>
            </a:r>
            <a:endParaRPr lang="ru-RU" sz="2000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 txBox="1">
            <a:spLocks/>
          </p:cNvSpPr>
          <p:nvPr/>
        </p:nvSpPr>
        <p:spPr>
          <a:xfrm>
            <a:off x="428596" y="1214422"/>
            <a:ext cx="8229600" cy="535785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      </a:t>
            </a: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Учебно-методическая работа</a:t>
            </a:r>
            <a:endParaRPr lang="en-US" dirty="0"/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2382843"/>
            <a:ext cx="398023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34290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3141663" algn="ctr"/>
              </a:tabLst>
            </a:pP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20</a:t>
            </a:r>
            <a:r>
              <a:rPr lang="ru-RU" sz="2400" dirty="0" smtClean="0">
                <a:latin typeface="Arial" pitchFamily="34" charset="0"/>
                <a:ea typeface="Times New Roman" pitchFamily="18" charset="0"/>
              </a:rPr>
              <a:t>.11.18г по МДК 02.04. «Художественные и отделочные технологии» проведен открытый мастер-класс «Цветы из </a:t>
            </a:r>
            <a:r>
              <a:rPr lang="ru-RU" sz="2400" dirty="0" err="1" smtClean="0">
                <a:latin typeface="Arial" pitchFamily="34" charset="0"/>
                <a:ea typeface="Times New Roman" pitchFamily="18" charset="0"/>
              </a:rPr>
              <a:t>фоамирана</a:t>
            </a:r>
            <a:r>
              <a:rPr lang="ru-RU" sz="2400" dirty="0" smtClean="0">
                <a:latin typeface="Arial" pitchFamily="34" charset="0"/>
                <a:ea typeface="Times New Roman" pitchFamily="18" charset="0"/>
              </a:rPr>
              <a:t>», на специальности 54.02.01 «Дизайн»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3357585" cy="447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Учебно-методическая работа</a:t>
            </a:r>
            <a:endParaRPr lang="en-US" dirty="0"/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377011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80996" y="1428736"/>
            <a:ext cx="8229600" cy="500443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2500" lnSpcReduction="20000"/>
          </a:bodyPr>
          <a:lstStyle/>
          <a:p>
            <a:pPr lvl="0" algn="just"/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Рабочие программы, методическое обеспечение:</a:t>
            </a:r>
            <a:endParaRPr lang="ru-RU" sz="26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ПМ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02. «Техническое исполнение художественно-конструкторских (дизайнерских) проектов в материале», для специальности 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54.02.01 Дизайн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(по отраслям)</a:t>
            </a:r>
            <a:endParaRPr lang="en-US" sz="2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>
              <a:buFontTx/>
              <a:buChar char="•"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ПМ. 02, МДК 02.01 « Выполнение художественно-конструкторских проектов в материале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en-US" sz="2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>
              <a:buFontTx/>
              <a:buChar char="•"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ПМ. 02, МДК 02.02 «Основы конструкторско-технологического обеспечения дизайна»</a:t>
            </a:r>
            <a:endParaRPr lang="en-US" sz="2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>
              <a:buFontTx/>
              <a:buChar char="•"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ПМ. 02, МДК 02.04</a:t>
            </a:r>
            <a:r>
              <a:rPr lang="ru-RU" sz="2600" dirty="0" smtClean="0">
                <a:solidFill>
                  <a:schemeClr val="tx1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«Художественные и отделочные технологии»</a:t>
            </a:r>
            <a:endParaRPr lang="en-US" sz="2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>
              <a:buFontTx/>
              <a:buChar char="•"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ПП. 02.01.</a:t>
            </a:r>
            <a:r>
              <a:rPr lang="ru-RU" sz="2600" dirty="0" smtClean="0">
                <a:solidFill>
                  <a:schemeClr val="tx1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«</a:t>
            </a: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Разработка художественно-конструкторских проектов»</a:t>
            </a:r>
            <a:endParaRPr lang="en-US" sz="2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ОП.01 «Материаловедение»</a:t>
            </a:r>
          </a:p>
          <a:p>
            <a:pPr algn="just" eaLnBrk="0" hangingPunct="0">
              <a:buFontTx/>
              <a:buChar char="•"/>
            </a:pPr>
            <a:r>
              <a:rPr lang="ru-RU" sz="2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 09. «Дизайн и рекламные технологии»</a:t>
            </a:r>
            <a:endParaRPr lang="ru-RU" sz="2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hangingPunct="0">
              <a:buFontTx/>
              <a:buChar char="•"/>
            </a:pPr>
            <a:endPara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Учебно-методическая работа</a:t>
            </a:r>
            <a:endParaRPr lang="en-US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380162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/>
              <a:t>      Комплект контрольно-оценочных средств по ПМ. 02. «Техническое исполнение художественно-конструкторских (дизайнерских) проектов в материале», который отмечен Дипломом победителя  </a:t>
            </a:r>
            <a:r>
              <a:rPr lang="en-US" dirty="0" smtClean="0"/>
              <a:t>III</a:t>
            </a:r>
            <a:r>
              <a:rPr lang="ru-RU" dirty="0" smtClean="0"/>
              <a:t> степени на V Международном  конкурсе педагогического творчества «Ступени мастерства», г. Новокузнецк в 2019г. </a:t>
            </a:r>
            <a:endParaRPr lang="ru-RU" dirty="0"/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00034" y="1428760"/>
            <a:ext cx="8229600" cy="542924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87115">
            <a:off x="978962" y="1844055"/>
            <a:ext cx="2189677" cy="291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F:\АТТЕСТАЦИЯ\фото дипломов\20190322_094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646" y="1580577"/>
            <a:ext cx="3264363" cy="244827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t="2673" b="4866"/>
          <a:stretch>
            <a:fillRect/>
          </a:stretch>
        </p:blipFill>
        <p:spPr bwMode="auto">
          <a:xfrm rot="6053428">
            <a:off x="5581446" y="2121704"/>
            <a:ext cx="3194901" cy="221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Учебно-методическая работа</a:t>
            </a:r>
            <a:endParaRPr lang="en-US" dirty="0"/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377011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80996" y="1428736"/>
            <a:ext cx="8229600" cy="5286412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47500" lnSpcReduction="20000"/>
          </a:bodyPr>
          <a:lstStyle/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endParaRPr lang="en-US" sz="3600" dirty="0" smtClean="0"/>
          </a:p>
          <a:p>
            <a:pPr algn="just"/>
            <a:r>
              <a:rPr lang="ru-RU" sz="3600" dirty="0" smtClean="0">
                <a:solidFill>
                  <a:srgbClr val="0070C0"/>
                </a:solidFill>
              </a:rPr>
              <a:t>Комплекс учебно-методического обеспечения ПМ. 02. «Техническое исполнение художественно-конструкторских (дизайнерских) проектов в материале», который отмечен Дипломом Золотая медаль Кузбасская ярмарка «Образование. Карьера» - за разработку, г. Новокузнецк в 2019г. 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F:\АТТЕСТАЦИЯ\фото дипломов\20190401_122205.jpg"/>
          <p:cNvPicPr>
            <a:picLocks noChangeAspect="1" noChangeArrowheads="1"/>
          </p:cNvPicPr>
          <p:nvPr/>
        </p:nvPicPr>
        <p:blipFill>
          <a:blip r:embed="rId3" cstate="print"/>
          <a:srcRect l="6601" t="4851" r="6601" b="3801"/>
          <a:stretch>
            <a:fillRect/>
          </a:stretch>
        </p:blipFill>
        <p:spPr bwMode="auto">
          <a:xfrm>
            <a:off x="852376" y="1643050"/>
            <a:ext cx="2749131" cy="3857652"/>
          </a:xfrm>
          <a:prstGeom prst="rect">
            <a:avLst/>
          </a:prstGeom>
          <a:noFill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98022" y="2131210"/>
            <a:ext cx="390527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IMG_20190404_130431.jpg"/>
          <p:cNvPicPr>
            <a:picLocks noChangeAspect="1" noChangeArrowheads="1"/>
          </p:cNvPicPr>
          <p:nvPr/>
        </p:nvPicPr>
        <p:blipFill>
          <a:blip r:embed="rId5" cstate="print"/>
          <a:srcRect l="11145" t="18693" r="12995" b="21875"/>
          <a:stretch>
            <a:fillRect/>
          </a:stretch>
        </p:blipFill>
        <p:spPr bwMode="auto">
          <a:xfrm>
            <a:off x="6858016" y="2357430"/>
            <a:ext cx="1796758" cy="25003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42966"/>
            <a:ext cx="8229600" cy="2060604"/>
          </a:xfrm>
        </p:spPr>
        <p:txBody>
          <a:bodyPr/>
          <a:lstStyle/>
          <a:p>
            <a:r>
              <a:rPr lang="ru-RU" dirty="0" smtClean="0"/>
              <a:t>Учебно-методическая работа</a:t>
            </a:r>
            <a:endParaRPr lang="en-US" dirty="0"/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377011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80996" y="908720"/>
            <a:ext cx="8229600" cy="5524452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28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4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4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400" dirty="0" smtClean="0"/>
          </a:p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2019 г. - Диплом </a:t>
            </a:r>
            <a:r>
              <a:rPr lang="en-US" sz="2000" dirty="0" smtClean="0">
                <a:solidFill>
                  <a:srgbClr val="0070C0"/>
                </a:solidFill>
              </a:rPr>
              <a:t>II</a:t>
            </a:r>
            <a:r>
              <a:rPr lang="ru-RU" sz="2000" dirty="0" smtClean="0">
                <a:solidFill>
                  <a:srgbClr val="0070C0"/>
                </a:solidFill>
              </a:rPr>
              <a:t> степени, Международная выставка-ярмарка «</a:t>
            </a:r>
            <a:r>
              <a:rPr lang="ru-RU" sz="2000" dirty="0" err="1" smtClean="0">
                <a:solidFill>
                  <a:srgbClr val="0070C0"/>
                </a:solidFill>
              </a:rPr>
              <a:t>Экспо-Сибирь</a:t>
            </a:r>
            <a:r>
              <a:rPr lang="ru-RU" sz="2000" dirty="0" smtClean="0">
                <a:solidFill>
                  <a:srgbClr val="0070C0"/>
                </a:solidFill>
              </a:rPr>
              <a:t>» - за Социальный проект «Дизайн интерьера музыкального зала для МБДОУ № 40 г. Белово»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1137" name="Picture 1" descr="F:\АТТЕСТАЦИЯ\фото дипломов\20190307_104630.jpg"/>
          <p:cNvPicPr>
            <a:picLocks noChangeAspect="1" noChangeArrowheads="1"/>
          </p:cNvPicPr>
          <p:nvPr/>
        </p:nvPicPr>
        <p:blipFill>
          <a:blip r:embed="rId2" cstate="print"/>
          <a:srcRect b="6103"/>
          <a:stretch>
            <a:fillRect/>
          </a:stretch>
        </p:blipFill>
        <p:spPr bwMode="auto">
          <a:xfrm>
            <a:off x="2285984" y="1000108"/>
            <a:ext cx="4752528" cy="3346851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928802"/>
            <a:ext cx="2898774" cy="244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786058"/>
            <a:ext cx="27558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022" y="3429000"/>
            <a:ext cx="24689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/>
          <a:srcRect l="4811" t="5233" r="3378" b="5080"/>
          <a:stretch>
            <a:fillRect/>
          </a:stretch>
        </p:blipFill>
        <p:spPr bwMode="auto">
          <a:xfrm rot="3966677">
            <a:off x="771183" y="2545281"/>
            <a:ext cx="3002046" cy="219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F:\АТТЕСТАЦИЯ\фото дипломов\20190326_144748.jpg"/>
          <p:cNvPicPr>
            <a:picLocks noChangeAspect="1" noChangeArrowheads="1"/>
          </p:cNvPicPr>
          <p:nvPr/>
        </p:nvPicPr>
        <p:blipFill>
          <a:blip r:embed="rId7" cstate="print"/>
          <a:srcRect l="1400" r="4801"/>
          <a:stretch>
            <a:fillRect/>
          </a:stretch>
        </p:blipFill>
        <p:spPr bwMode="auto">
          <a:xfrm>
            <a:off x="3286116" y="3071810"/>
            <a:ext cx="1626489" cy="23120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487088"/>
          </a:xfrm>
        </p:spPr>
        <p:txBody>
          <a:bodyPr>
            <a:no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Динамика уровня 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сформированности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ОК, ПК студентов по ОП.03 Рисунок с основами  перспективы,   ОП.10  Рисунок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395536" y="1772816"/>
            <a:ext cx="8208912" cy="4752528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algn="ctr">
              <a:lnSpc>
                <a:spcPct val="70000"/>
              </a:lnSpc>
              <a:defRPr/>
            </a:pP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971600" y="2060848"/>
          <a:ext cx="705678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052736"/>
            <a:ext cx="8286808" cy="5500726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None/>
              <a:defRPr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+mj-lt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268760"/>
            <a:ext cx="73448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None/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Ф.И.О.: </a:t>
            </a:r>
            <a:r>
              <a:rPr lang="ru-RU" sz="2800" i="1" dirty="0" err="1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Пикулева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 Ирина Юрьевна </a:t>
            </a:r>
          </a:p>
          <a:p>
            <a:pPr eaLnBrk="0" hangingPunct="0">
              <a:buNone/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 Дата рождения: </a:t>
            </a:r>
            <a:endParaRPr lang="en-US" sz="2800" i="1" dirty="0" smtClean="0">
              <a:solidFill>
                <a:schemeClr val="tx2">
                  <a:lumMod val="75000"/>
                </a:schemeClr>
              </a:solidFill>
              <a:ea typeface="Verdana" pitchFamily="34" charset="0"/>
              <a:cs typeface="Times New Roman" pitchFamily="18" charset="0"/>
            </a:endParaRPr>
          </a:p>
          <a:p>
            <a:pPr eaLnBrk="0" hangingPunct="0">
              <a:buNone/>
              <a:defRPr/>
            </a:pP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08.05.1979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ea typeface="Verdana" pitchFamily="34" charset="0"/>
              <a:cs typeface="Times New Roman" pitchFamily="18" charset="0"/>
            </a:endParaRPr>
          </a:p>
          <a:p>
            <a:pPr eaLnBrk="0" hangingPunct="0">
              <a:buNone/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Образование: </a:t>
            </a:r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высшее</a:t>
            </a:r>
            <a:endParaRPr lang="ru-RU" sz="2800" i="1" dirty="0" smtClean="0">
              <a:solidFill>
                <a:schemeClr val="tx2">
                  <a:lumMod val="75000"/>
                </a:schemeClr>
              </a:solidFill>
              <a:ea typeface="Verdana" pitchFamily="34" charset="0"/>
              <a:cs typeface="Times New Roman" pitchFamily="18" charset="0"/>
            </a:endParaRPr>
          </a:p>
          <a:p>
            <a:pPr eaLnBrk="0" hangingPunct="0">
              <a:buNone/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Times New Roman" pitchFamily="18" charset="0"/>
              </a:rPr>
              <a:t>2003 год Новосибирский Государственный Педагогический университет, специальность «Изобразительное искусство и декоративно-прикладное искусство и народные промыслы», присвоена квалификация «Преподаватель»</a:t>
            </a:r>
          </a:p>
        </p:txBody>
      </p:sp>
      <p:sp>
        <p:nvSpPr>
          <p:cNvPr id="7" name="Пятиугольник 6"/>
          <p:cNvSpPr/>
          <p:nvPr/>
        </p:nvSpPr>
        <p:spPr>
          <a:xfrm flipH="1">
            <a:off x="3563888" y="188640"/>
            <a:ext cx="5580112" cy="648072"/>
          </a:xfrm>
          <a:prstGeom prst="homePlat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6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07096" y="188640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285720" y="928670"/>
            <a:ext cx="8515352" cy="5683502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Качество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6" y="1000108"/>
            <a:ext cx="87154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ОП.03 Рисунок с основами  перспективы</a:t>
            </a:r>
            <a:r>
              <a:rPr lang="ru-RU" sz="2200" dirty="0" smtClean="0">
                <a:latin typeface="Franklin Gothic Medium" pitchFamily="34" charset="0"/>
                <a:cs typeface="Arial" pitchFamily="34" charset="0"/>
              </a:rPr>
              <a:t>,   </a:t>
            </a: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ОП.10  Рисунок</a:t>
            </a:r>
            <a:endParaRPr lang="ru-RU" sz="2200" dirty="0" smtClean="0"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3"/>
          <p:cNvSpPr txBox="1">
            <a:spLocks/>
          </p:cNvSpPr>
          <p:nvPr/>
        </p:nvSpPr>
        <p:spPr>
          <a:xfrm>
            <a:off x="428596" y="1071546"/>
            <a:ext cx="8301038" cy="5254874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52536" y="0"/>
            <a:ext cx="9715536" cy="964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Динамика уровня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сформированности</a:t>
            </a: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 ОК, ПК студентов 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28826" y="1071546"/>
            <a:ext cx="54292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01.04 Проектирование</a:t>
            </a:r>
            <a:endParaRPr lang="ru-RU" sz="2200" dirty="0" smtClean="0"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683568" y="1340768"/>
          <a:ext cx="728667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285720" y="857232"/>
            <a:ext cx="8515352" cy="575494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Качество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57388" y="1000108"/>
            <a:ext cx="52863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/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01.04 Проектирование</a:t>
            </a:r>
            <a:endParaRPr lang="ru-RU" sz="2200" dirty="0" smtClean="0"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285720" y="714356"/>
            <a:ext cx="8515352" cy="589781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Качество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8858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/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ПМ. 02. МДК 02.01 «Выполнение художественно-конструкторских проектов в материале»</a:t>
            </a:r>
            <a:endParaRPr lang="ru-RU" sz="2200" dirty="0" smtClean="0"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285720" y="785794"/>
            <a:ext cx="8515352" cy="5826378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Качество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16" y="1000108"/>
            <a:ext cx="5286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/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ОП.01 «Материаловедение»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285720" y="928670"/>
            <a:ext cx="8515352" cy="5683502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Качество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00010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/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МДК 02.04 «Художественные и отделочные технологии» </a:t>
            </a:r>
            <a:endParaRPr lang="ru-RU" sz="2200" dirty="0" smtClean="0"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2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285720" y="857232"/>
            <a:ext cx="8515352" cy="575494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85784" y="-24"/>
            <a:ext cx="971553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Качество успеваемости обучающихся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1000108"/>
            <a:ext cx="807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79375" algn="ctr" eaLnBrk="0" hangingPunct="0"/>
            <a:r>
              <a:rPr lang="ru-RU" sz="2200" dirty="0" err="1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ОП.06</a:t>
            </a: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История </a:t>
            </a: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изобразительного </a:t>
            </a:r>
            <a:r>
              <a:rPr lang="ru-RU" sz="2200" dirty="0" smtClean="0"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искусства</a:t>
            </a:r>
            <a:endParaRPr lang="ru-RU" sz="2200" dirty="0" smtClean="0">
              <a:latin typeface="Franklin Gothic Medium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928662" y="1571612"/>
          <a:ext cx="7215238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12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Динамика качественной успеваемости выполнения выпускных квалификационных работ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377011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80996" y="1724012"/>
            <a:ext cx="8229600" cy="470916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indent="266700" algn="just">
              <a:tabLst>
                <a:tab pos="896938" algn="l"/>
              </a:tabLst>
            </a:pPr>
            <a:endParaRPr lang="ru-RU" sz="2000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indent="266700" algn="just">
              <a:tabLst>
                <a:tab pos="896938" algn="l"/>
              </a:tabLst>
            </a:pPr>
            <a:endParaRPr lang="ru-RU" sz="2000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indent="266700" algn="just">
              <a:tabLst>
                <a:tab pos="896938" algn="l"/>
              </a:tabLst>
            </a:pPr>
            <a:endParaRPr lang="en-US" sz="2000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tabLst>
                <a:tab pos="896938" algn="l"/>
              </a:tabLst>
            </a:pPr>
            <a:endParaRPr lang="en-US" sz="105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lvl="0" algn="just" eaLnBrk="0" hangingPunct="0">
              <a:tabLst>
                <a:tab pos="896938" algn="l"/>
              </a:tabLst>
            </a:pPr>
            <a:endParaRPr lang="en-US" sz="2000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algn="just" eaLnBrk="0" hangingPunct="0">
              <a:tabLst>
                <a:tab pos="896938" algn="l"/>
              </a:tabLst>
            </a:pPr>
            <a:endParaRPr lang="en-US" sz="2000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indent="266700" algn="just">
              <a:tabLst>
                <a:tab pos="896938" algn="l"/>
              </a:tabLst>
            </a:pPr>
            <a:endParaRPr lang="en-US" sz="2000" i="1" dirty="0" smtClean="0">
              <a:solidFill>
                <a:schemeClr val="tx1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indent="266700" algn="just">
              <a:tabLst>
                <a:tab pos="896938" algn="l"/>
              </a:tabLst>
            </a:pPr>
            <a:endParaRPr lang="en-US" sz="2000" i="1" dirty="0" smtClean="0">
              <a:solidFill>
                <a:schemeClr val="tx1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indent="266700" algn="just">
              <a:tabLst>
                <a:tab pos="896938" algn="l"/>
              </a:tabLst>
            </a:pPr>
            <a:endParaRPr lang="en-US" sz="2000" i="1" dirty="0" smtClean="0">
              <a:solidFill>
                <a:schemeClr val="tx1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indent="266700" algn="just">
              <a:tabLst>
                <a:tab pos="896938" algn="l"/>
              </a:tabLst>
            </a:pPr>
            <a:endParaRPr lang="en-US" sz="2000" i="1" dirty="0" smtClean="0">
              <a:solidFill>
                <a:schemeClr val="tx1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896938" algn="l"/>
              </a:tabLst>
            </a:pPr>
            <a:endParaRPr lang="ru-RU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03568370"/>
              </p:ext>
            </p:extLst>
          </p:nvPr>
        </p:nvGraphicFramePr>
        <p:xfrm>
          <a:off x="1475656" y="2420888"/>
          <a:ext cx="649106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194907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Результаты  работы: награждения, дипломы, </a:t>
            </a:r>
            <a:br>
              <a:rPr lang="ru-RU" sz="2800" dirty="0" smtClean="0"/>
            </a:br>
            <a:r>
              <a:rPr lang="ru-RU" sz="2800" dirty="0" smtClean="0"/>
              <a:t>благодарственные письма</a:t>
            </a:r>
            <a:endParaRPr lang="en-US" sz="2800" dirty="0"/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377011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80996" y="980728"/>
            <a:ext cx="8229600" cy="5452444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lvl="0" indent="-411480" eaLnBrk="0" fontAlgn="auto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5" descr="F:\АТТЕСТАЦИЯ\фото дипломов\20190326_144748.jpg"/>
          <p:cNvPicPr>
            <a:picLocks noChangeAspect="1" noChangeArrowheads="1"/>
          </p:cNvPicPr>
          <p:nvPr/>
        </p:nvPicPr>
        <p:blipFill>
          <a:blip r:embed="rId2" cstate="print"/>
          <a:srcRect l="1400" r="4801"/>
          <a:stretch>
            <a:fillRect/>
          </a:stretch>
        </p:blipFill>
        <p:spPr bwMode="auto">
          <a:xfrm>
            <a:off x="827585" y="1124744"/>
            <a:ext cx="3600400" cy="5117911"/>
          </a:xfrm>
          <a:prstGeom prst="rect">
            <a:avLst/>
          </a:prstGeom>
          <a:noFill/>
        </p:spPr>
      </p:pic>
      <p:pic>
        <p:nvPicPr>
          <p:cNvPr id="11" name="Picture 4" descr="F:\АТТЕСТАЦИЯ\фото дипломов\20190326_144542.jpg"/>
          <p:cNvPicPr>
            <a:picLocks noChangeAspect="1" noChangeArrowheads="1"/>
          </p:cNvPicPr>
          <p:nvPr/>
        </p:nvPicPr>
        <p:blipFill>
          <a:blip r:embed="rId3" cstate="print"/>
          <a:srcRect l="2401" t="2751" r="3801" b="3801"/>
          <a:stretch>
            <a:fillRect/>
          </a:stretch>
        </p:blipFill>
        <p:spPr bwMode="auto">
          <a:xfrm>
            <a:off x="4788024" y="1124744"/>
            <a:ext cx="3914323" cy="519962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cap="all" dirty="0" smtClean="0">
                <a:ln>
                  <a:noFill/>
                </a:ln>
                <a:solidFill>
                  <a:srgbClr val="D163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 работы:</a:t>
            </a:r>
            <a:r>
              <a:rPr lang="en-US" sz="2400" cap="all" dirty="0" smtClean="0">
                <a:ln>
                  <a:noFill/>
                </a:ln>
                <a:solidFill>
                  <a:srgbClr val="D163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cap="all" dirty="0" smtClean="0">
                <a:ln>
                  <a:noFill/>
                </a:ln>
                <a:solidFill>
                  <a:srgbClr val="D163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награждения, дипломы, </a:t>
            </a:r>
            <a:br>
              <a:rPr lang="ru-RU" sz="2400" cap="all" dirty="0" smtClean="0">
                <a:ln>
                  <a:noFill/>
                </a:ln>
                <a:solidFill>
                  <a:srgbClr val="D163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cap="all" dirty="0" smtClean="0">
                <a:ln>
                  <a:noFill/>
                </a:ln>
                <a:solidFill>
                  <a:srgbClr val="D1634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благодарственные письма</a:t>
            </a:r>
            <a:endParaRPr lang="en-US" dirty="0"/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377011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323528" y="1268760"/>
            <a:ext cx="8229600" cy="5472608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F:\АТТЕСТАЦИЯ\фото дипломов\20190326_144419.jpg"/>
          <p:cNvPicPr>
            <a:picLocks noChangeAspect="1" noChangeArrowheads="1"/>
          </p:cNvPicPr>
          <p:nvPr/>
        </p:nvPicPr>
        <p:blipFill>
          <a:blip r:embed="rId2" cstate="print"/>
          <a:srcRect l="3801" r="3801"/>
          <a:stretch>
            <a:fillRect/>
          </a:stretch>
        </p:blipFill>
        <p:spPr bwMode="auto">
          <a:xfrm>
            <a:off x="611560" y="1556792"/>
            <a:ext cx="3421691" cy="4937573"/>
          </a:xfrm>
          <a:prstGeom prst="rect">
            <a:avLst/>
          </a:prstGeom>
          <a:noFill/>
        </p:spPr>
      </p:pic>
      <p:pic>
        <p:nvPicPr>
          <p:cNvPr id="13" name="Picture 3" descr="F:\АТТЕСТАЦИЯ\фото дипломов\20190326_144458.jpg"/>
          <p:cNvPicPr>
            <a:picLocks noChangeAspect="1" noChangeArrowheads="1"/>
          </p:cNvPicPr>
          <p:nvPr/>
        </p:nvPicPr>
        <p:blipFill>
          <a:blip r:embed="rId3" cstate="print"/>
          <a:srcRect l="2401" t="2751" r="5201"/>
          <a:stretch>
            <a:fillRect/>
          </a:stretch>
        </p:blipFill>
        <p:spPr bwMode="auto">
          <a:xfrm>
            <a:off x="4499992" y="1556792"/>
            <a:ext cx="3528392" cy="495149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print"/>
          <a:srcRect t="1390" b="2778"/>
          <a:stretch>
            <a:fillRect/>
          </a:stretch>
        </p:blipFill>
        <p:spPr bwMode="auto">
          <a:xfrm>
            <a:off x="1318799" y="1268760"/>
            <a:ext cx="7357657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0"/>
            <a:ext cx="432048" cy="685800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0"/>
            <a:ext cx="432048" cy="685800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3563888" y="188640"/>
            <a:ext cx="5580112" cy="648072"/>
          </a:xfrm>
          <a:prstGeom prst="homePlat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6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2607096" y="188640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38" y="214291"/>
            <a:ext cx="6286500" cy="114300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484188" eaLnBrk="1" hangingPunct="1"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 работы:</a:t>
            </a:r>
            <a:r>
              <a:rPr lang="en-US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награждения, дипломы, </a:t>
            </a:r>
            <a:b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благодарственные письма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67544" y="1412776"/>
            <a:ext cx="8229600" cy="518457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82954" name="Picture 10" descr="F:\АТТЕСТАЦИЯ\фото дипломов\20180228_154601.jpg"/>
          <p:cNvPicPr>
            <a:picLocks noChangeAspect="1" noChangeArrowheads="1"/>
          </p:cNvPicPr>
          <p:nvPr/>
        </p:nvPicPr>
        <p:blipFill>
          <a:blip r:embed="rId3" cstate="print"/>
          <a:srcRect l="3801" t="2751" r="9401" b="5901"/>
          <a:stretch>
            <a:fillRect/>
          </a:stretch>
        </p:blipFill>
        <p:spPr bwMode="auto">
          <a:xfrm>
            <a:off x="899592" y="1628800"/>
            <a:ext cx="3384376" cy="4749046"/>
          </a:xfrm>
          <a:prstGeom prst="rect">
            <a:avLst/>
          </a:prstGeom>
          <a:noFill/>
        </p:spPr>
      </p:pic>
      <p:pic>
        <p:nvPicPr>
          <p:cNvPr id="82955" name="Picture 11" descr="F:\АТТЕСТАЦИЯ\фото дипломов\20180228_154526.jpg"/>
          <p:cNvPicPr>
            <a:picLocks noChangeAspect="1" noChangeArrowheads="1"/>
          </p:cNvPicPr>
          <p:nvPr/>
        </p:nvPicPr>
        <p:blipFill>
          <a:blip r:embed="rId4" cstate="print"/>
          <a:srcRect l="5201" r="3801"/>
          <a:stretch>
            <a:fillRect/>
          </a:stretch>
        </p:blipFill>
        <p:spPr bwMode="auto">
          <a:xfrm>
            <a:off x="4856836" y="1628801"/>
            <a:ext cx="3243555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38" y="214291"/>
            <a:ext cx="6286500" cy="114300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484188" eaLnBrk="1" hangingPunct="1"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 работы:</a:t>
            </a:r>
            <a:r>
              <a:rPr lang="en-US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награждения, дипломы, </a:t>
            </a:r>
            <a:b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благодарственные письма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67544" y="1340768"/>
            <a:ext cx="8229600" cy="518457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82957" name="Picture 13" descr="F:\АТТЕСТАЦИЯ\фото дипломов\20190329_084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7"/>
            <a:ext cx="3600400" cy="4800533"/>
          </a:xfrm>
          <a:prstGeom prst="rect">
            <a:avLst/>
          </a:prstGeom>
          <a:noFill/>
        </p:spPr>
      </p:pic>
      <p:pic>
        <p:nvPicPr>
          <p:cNvPr id="82959" name="Picture 15" descr="F:\АТТЕСТАЦИЯ\фото дипломов\20181225_134243.jpg"/>
          <p:cNvPicPr>
            <a:picLocks noChangeAspect="1" noChangeArrowheads="1"/>
          </p:cNvPicPr>
          <p:nvPr/>
        </p:nvPicPr>
        <p:blipFill>
          <a:blip r:embed="rId4" cstate="print"/>
          <a:srcRect l="4348" t="3261" r="4348"/>
          <a:stretch>
            <a:fillRect/>
          </a:stretch>
        </p:blipFill>
        <p:spPr bwMode="auto">
          <a:xfrm>
            <a:off x="5004048" y="1772816"/>
            <a:ext cx="3240360" cy="457765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38" y="214291"/>
            <a:ext cx="6286500" cy="114300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484188" eaLnBrk="1" hangingPunct="1"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 работы:</a:t>
            </a:r>
            <a:r>
              <a:rPr lang="en-US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награждения, дипломы, </a:t>
            </a:r>
            <a:b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благодарственные письма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467544" y="1412776"/>
            <a:ext cx="8229600" cy="518457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82958" name="Picture 14" descr="F:\АТТЕСТАЦИЯ\фото дипломов\20181114_095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3489852" cy="4653136"/>
          </a:xfrm>
          <a:prstGeom prst="rect">
            <a:avLst/>
          </a:prstGeom>
          <a:noFill/>
        </p:spPr>
      </p:pic>
      <p:pic>
        <p:nvPicPr>
          <p:cNvPr id="17" name="Picture 6" descr="F:\АТТЕСТАЦИЯ\фото дипломов\20190329_083854.jpg"/>
          <p:cNvPicPr>
            <a:picLocks noChangeAspect="1" noChangeArrowheads="1"/>
          </p:cNvPicPr>
          <p:nvPr/>
        </p:nvPicPr>
        <p:blipFill>
          <a:blip r:embed="rId4" cstate="print"/>
          <a:srcRect l="1001"/>
          <a:stretch>
            <a:fillRect/>
          </a:stretch>
        </p:blipFill>
        <p:spPr bwMode="auto">
          <a:xfrm>
            <a:off x="4716016" y="1628800"/>
            <a:ext cx="3456384" cy="465509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38" y="214291"/>
            <a:ext cx="6286500" cy="114300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484188" eaLnBrk="1" hangingPunct="1"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 работы:</a:t>
            </a:r>
            <a:r>
              <a:rPr lang="en-US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награждения, дипломы, </a:t>
            </a:r>
            <a:b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благодарственные письма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251520" y="1268760"/>
            <a:ext cx="8229600" cy="518457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82960" name="Picture 16" descr="F:\АТТЕСТАЦИЯ\фото дипломов\20190329_083818.jpg"/>
          <p:cNvPicPr>
            <a:picLocks noChangeAspect="1" noChangeArrowheads="1"/>
          </p:cNvPicPr>
          <p:nvPr/>
        </p:nvPicPr>
        <p:blipFill>
          <a:blip r:embed="rId3" cstate="print"/>
          <a:srcRect l="5201" r="1001"/>
          <a:stretch>
            <a:fillRect/>
          </a:stretch>
        </p:blipFill>
        <p:spPr bwMode="auto">
          <a:xfrm>
            <a:off x="899592" y="1772816"/>
            <a:ext cx="3168352" cy="4503760"/>
          </a:xfrm>
          <a:prstGeom prst="rect">
            <a:avLst/>
          </a:prstGeom>
          <a:noFill/>
        </p:spPr>
      </p:pic>
      <p:pic>
        <p:nvPicPr>
          <p:cNvPr id="82961" name="Picture 17" descr="F:\АТТЕСТАЦИЯ\фото дипломов\20190329_083904.jpg"/>
          <p:cNvPicPr>
            <a:picLocks noChangeAspect="1" noChangeArrowheads="1"/>
          </p:cNvPicPr>
          <p:nvPr/>
        </p:nvPicPr>
        <p:blipFill>
          <a:blip r:embed="rId4" cstate="print"/>
          <a:srcRect r="5201"/>
          <a:stretch>
            <a:fillRect/>
          </a:stretch>
        </p:blipFill>
        <p:spPr bwMode="auto">
          <a:xfrm>
            <a:off x="4788024" y="1844824"/>
            <a:ext cx="3154766" cy="443711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38" y="214291"/>
            <a:ext cx="6286500" cy="694429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indent="484188">
              <a:defRPr/>
            </a:pPr>
            <a:r>
              <a:rPr lang="ru-RU" sz="240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Подготовка обучающихся к конкурсам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323528" y="836712"/>
            <a:ext cx="8229600" cy="576064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45482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67544" y="742295"/>
            <a:ext cx="7992888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-2016 г. - Свидетельство участника международного конкурса-фестиваля декоративно-прикладного искусства «Пасхальное яйцо»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Мислимова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М., 2018г - Кузьмина А.);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-2017 г. – Диплом 1, 2, 3  место в городском конкурсе «Мой выбор» в номинации «Лучший плакат»  (Соколова Ю. 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Бадер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Я. , Ларина Е.);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-2018 г. - Диплом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 в международной выставке-ярмарке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Экспо-Сибирь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- за наглядно-демонстрационный материал для учебной дисциплины «Материаловедение» специальности  54.02.01 Дизайн (по отраслям)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Добросердова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Ю.;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-2018 г. - Диплом лауреата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 городская выставка декоративно-прикладного творчества «Белово в миниатюре» макет «Аэроклуб» -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Акарачкин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В., Антошина А., Воробьева Ю).;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-2019 г. - Диплом,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Международная выставка-ярмарка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Экспо-Сибирь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- за наглядно-демонстрационный материал для МДК 02.01 «Выполнение художественно-конструкторских проектов в материале» специальности  54.02.01 Дизайн (по отраслям) 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Бедреева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- 2019 г. - Диплом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степени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Международная выставка-ярмарка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Экспо-Сибирь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 за Социальный проект «Дизайн интерьера музыкального зала МБДОУ №40 г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Белово» совместно со студентами  специальности   54.02.01  Дизайн (по отраслям);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38" y="214291"/>
            <a:ext cx="6286500" cy="114300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484188" eaLnBrk="1" hangingPunct="1"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 работы студентов:</a:t>
            </a:r>
            <a:r>
              <a:rPr lang="en-US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награждения, дипломы, </a:t>
            </a:r>
            <a:b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благодарственные письма 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357158" y="1428736"/>
            <a:ext cx="8229600" cy="4994912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Char char="-"/>
              <a:defRPr/>
            </a:pPr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82953" name="Picture 9" descr="F:\АТТЕСТАЦИЯ\фото дипломов\20181225_134243.jpg"/>
          <p:cNvPicPr>
            <a:picLocks noChangeAspect="1" noChangeArrowheads="1"/>
          </p:cNvPicPr>
          <p:nvPr/>
        </p:nvPicPr>
        <p:blipFill>
          <a:blip r:embed="rId3" cstate="print"/>
          <a:srcRect l="5333" t="2000" r="4000" b="2000"/>
          <a:stretch>
            <a:fillRect/>
          </a:stretch>
        </p:blipFill>
        <p:spPr bwMode="auto">
          <a:xfrm>
            <a:off x="500034" y="1857364"/>
            <a:ext cx="2031614" cy="2868161"/>
          </a:xfrm>
          <a:prstGeom prst="rect">
            <a:avLst/>
          </a:prstGeom>
          <a:noFill/>
        </p:spPr>
      </p:pic>
      <p:pic>
        <p:nvPicPr>
          <p:cNvPr id="118786" name="Picture 2" descr="F:\АТТЕСТАЦИЯ\фото дипломов\20180614_115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928802"/>
            <a:ext cx="4860032" cy="3645024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 t="3124" r="3905" b="4740"/>
          <a:stretch>
            <a:fillRect/>
          </a:stretch>
        </p:blipFill>
        <p:spPr bwMode="auto">
          <a:xfrm rot="5400000">
            <a:off x="1517428" y="3554614"/>
            <a:ext cx="2928960" cy="210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38" y="214291"/>
            <a:ext cx="6286500" cy="114300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indent="484188" eaLnBrk="1" hangingPunct="1"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 работы студентов:</a:t>
            </a:r>
            <a:r>
              <a:rPr lang="en-US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награждения, дипломы, </a:t>
            </a:r>
            <a:b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благодарственные письма </a:t>
            </a: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285720" y="1357298"/>
            <a:ext cx="8515352" cy="5254874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8788" name="Picture 4" descr="F:\АТТЕСТАЦИЯ\фото дипломов\IMG_20180301_092857_1.jpg"/>
          <p:cNvPicPr>
            <a:picLocks noChangeAspect="1" noChangeArrowheads="1"/>
          </p:cNvPicPr>
          <p:nvPr/>
        </p:nvPicPr>
        <p:blipFill>
          <a:blip r:embed="rId3" cstate="print"/>
          <a:srcRect b="11151"/>
          <a:stretch>
            <a:fillRect/>
          </a:stretch>
        </p:blipFill>
        <p:spPr bwMode="auto">
          <a:xfrm>
            <a:off x="5357818" y="1500174"/>
            <a:ext cx="1458809" cy="2304256"/>
          </a:xfrm>
          <a:prstGeom prst="rect">
            <a:avLst/>
          </a:prstGeom>
          <a:noFill/>
        </p:spPr>
      </p:pic>
      <p:pic>
        <p:nvPicPr>
          <p:cNvPr id="118789" name="Picture 5" descr="F:\АТТЕСТАЦИЯ\фото дипломов\20190329_083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500174"/>
            <a:ext cx="1728192" cy="2304256"/>
          </a:xfrm>
          <a:prstGeom prst="rect">
            <a:avLst/>
          </a:prstGeom>
          <a:noFill/>
        </p:spPr>
      </p:pic>
      <p:pic>
        <p:nvPicPr>
          <p:cNvPr id="118790" name="Picture 6" descr="F:\АТТЕСТАЦИЯ\фото дипломов\20171214_091056.jpg"/>
          <p:cNvPicPr>
            <a:picLocks noChangeAspect="1" noChangeArrowheads="1"/>
          </p:cNvPicPr>
          <p:nvPr/>
        </p:nvPicPr>
        <p:blipFill>
          <a:blip r:embed="rId5" cstate="print"/>
          <a:srcRect l="5201" t="3801" r="6601"/>
          <a:stretch>
            <a:fillRect/>
          </a:stretch>
        </p:blipFill>
        <p:spPr bwMode="auto">
          <a:xfrm>
            <a:off x="3857620" y="2357430"/>
            <a:ext cx="1534950" cy="2232248"/>
          </a:xfrm>
          <a:prstGeom prst="rect">
            <a:avLst/>
          </a:prstGeom>
          <a:noFill/>
        </p:spPr>
      </p:pic>
      <p:pic>
        <p:nvPicPr>
          <p:cNvPr id="1026" name="Picture 2" descr="\\Server\for_all\Пикулева\грамоты\IMG_20160919_084821.jpg"/>
          <p:cNvPicPr>
            <a:picLocks noChangeAspect="1" noChangeArrowheads="1"/>
          </p:cNvPicPr>
          <p:nvPr/>
        </p:nvPicPr>
        <p:blipFill>
          <a:blip r:embed="rId6" cstate="print"/>
          <a:srcRect t="9450" r="5501" b="11407"/>
          <a:stretch>
            <a:fillRect/>
          </a:stretch>
        </p:blipFill>
        <p:spPr bwMode="auto">
          <a:xfrm>
            <a:off x="1071539" y="2440238"/>
            <a:ext cx="1643074" cy="2293456"/>
          </a:xfrm>
          <a:prstGeom prst="rect">
            <a:avLst/>
          </a:prstGeom>
          <a:noFill/>
        </p:spPr>
      </p:pic>
      <p:pic>
        <p:nvPicPr>
          <p:cNvPr id="1027" name="Picture 3" descr="\\Server\for_all\Пикулева\грамоты\IMG_20160919_084809.jpg"/>
          <p:cNvPicPr>
            <a:picLocks noChangeAspect="1" noChangeArrowheads="1"/>
          </p:cNvPicPr>
          <p:nvPr/>
        </p:nvPicPr>
        <p:blipFill>
          <a:blip r:embed="rId7" cstate="print"/>
          <a:srcRect l="2804" t="8871" r="6635" b="10805"/>
          <a:stretch>
            <a:fillRect/>
          </a:stretch>
        </p:blipFill>
        <p:spPr bwMode="auto">
          <a:xfrm>
            <a:off x="6500826" y="2500306"/>
            <a:ext cx="1656184" cy="2448272"/>
          </a:xfrm>
          <a:prstGeom prst="rect">
            <a:avLst/>
          </a:prstGeom>
          <a:noFill/>
        </p:spPr>
      </p:pic>
      <p:pic>
        <p:nvPicPr>
          <p:cNvPr id="1028" name="Picture 4" descr="\\Server\for_all\Пикулева\грамоты\IMG_20160919_084759.jpg"/>
          <p:cNvPicPr>
            <a:picLocks noChangeAspect="1" noChangeArrowheads="1"/>
          </p:cNvPicPr>
          <p:nvPr/>
        </p:nvPicPr>
        <p:blipFill>
          <a:blip r:embed="rId8" cstate="print"/>
          <a:srcRect l="2635" t="8249" r="4835" b="13790"/>
          <a:stretch>
            <a:fillRect/>
          </a:stretch>
        </p:blipFill>
        <p:spPr bwMode="auto">
          <a:xfrm>
            <a:off x="357159" y="4000504"/>
            <a:ext cx="1802180" cy="2530719"/>
          </a:xfrm>
          <a:prstGeom prst="rect">
            <a:avLst/>
          </a:prstGeom>
          <a:noFill/>
        </p:spPr>
      </p:pic>
      <p:pic>
        <p:nvPicPr>
          <p:cNvPr id="1029" name="Picture 5" descr="\\Server\for_all\Пикулева\грамоты\IMG_20160919_084749.jpg"/>
          <p:cNvPicPr>
            <a:picLocks noChangeAspect="1" noChangeArrowheads="1"/>
          </p:cNvPicPr>
          <p:nvPr/>
        </p:nvPicPr>
        <p:blipFill>
          <a:blip r:embed="rId9" cstate="print"/>
          <a:srcRect l="3450" t="8585" r="5989" b="14635"/>
          <a:stretch>
            <a:fillRect/>
          </a:stretch>
        </p:blipFill>
        <p:spPr bwMode="auto">
          <a:xfrm>
            <a:off x="7000892" y="4071942"/>
            <a:ext cx="1743582" cy="2463757"/>
          </a:xfrm>
          <a:prstGeom prst="rect">
            <a:avLst/>
          </a:prstGeom>
          <a:noFill/>
        </p:spPr>
      </p:pic>
      <p:pic>
        <p:nvPicPr>
          <p:cNvPr id="1030" name="Picture 6" descr="\\Server\for_all\Пикулева\грамоты\10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3429000"/>
            <a:ext cx="2202714" cy="310905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 txBox="1">
            <a:spLocks/>
          </p:cNvSpPr>
          <p:nvPr/>
        </p:nvSpPr>
        <p:spPr>
          <a:xfrm>
            <a:off x="0" y="714356"/>
            <a:ext cx="9144000" cy="589781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Методическая работа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9512" y="980728"/>
          <a:ext cx="8641562" cy="57388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4395"/>
                <a:gridCol w="2529401"/>
                <a:gridCol w="53577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Franklin Gothic Medium" pitchFamily="34" charset="0"/>
                        </a:rPr>
                        <a:t>Год 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Franklin Gothic Medium" pitchFamily="34" charset="0"/>
                        </a:rPr>
                        <a:t>Тема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Franklin Gothic Medium" pitchFamily="34" charset="0"/>
                        </a:rPr>
                        <a:t>Мероприятия 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2106610"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2013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2016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«Применение ИКТ в преподавании художественно-графических дисциплин в  условиях реализации ФГОС»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Конспекты занятий по ПМ. 02. «Техническое исполнение художественно-конструкторских (дизайнерских) проектов в материале»; презентации к данным занятиям и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мультимедийный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электронный учебно-методический комплекс.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открытый урок с использованием  </a:t>
                      </a:r>
                      <a:r>
                        <a:rPr lang="ru-RU" sz="1600" kern="1200" baseline="0" dirty="0" err="1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мультимедийных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технологий по теме « Фактурная отделка поверхностей» (2016 г.)</a:t>
                      </a:r>
                      <a:endParaRPr lang="ru-RU" sz="1600" dirty="0" smtClean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2016</a:t>
                      </a:r>
                      <a:r>
                        <a:rPr lang="ru-RU" sz="1700" kern="1200" baseline="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2018 </a:t>
                      </a:r>
                      <a:endParaRPr lang="ru-RU" sz="17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«Проектная деятельность в рамках проведения занятий на специальности Дизайн, по ПМ. 02. «Техническое исполнение художественно-конструкторских (дизайнерских) проектов в материале»</a:t>
                      </a:r>
                      <a:endParaRPr lang="ru-RU" sz="1600" dirty="0">
                        <a:latin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-Открытый урок по теме «Проектирование предметов мебели в интерьере » с использованием лекции-визуализации и защиты творческих проектов (2017 г). Разработан и сформирован сборник задач, упражнений;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Franklin Gothic Medium" pitchFamily="34" charset="0"/>
                          <a:ea typeface="+mn-ea"/>
                          <a:cs typeface="+mn-cs"/>
                        </a:rPr>
                        <a:t>Выступление на педагогических советах, педагогических чтениях: «Технологии оценивания учебных достижений студентов»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dirty="0" smtClean="0">
                          <a:latin typeface="Franklin Gothic Medium" pitchFamily="34" charset="0"/>
                        </a:rPr>
                        <a:t>составлена и опубликована статья по теме «Подготовка студентов Беловского педагогического колледжа специальности 54.02.01. Дизайн (по отраслям) к участию в чемпионате «Молодые профессионалы» (</a:t>
                      </a:r>
                      <a:r>
                        <a:rPr lang="ru-RU" sz="1600" dirty="0" err="1" smtClean="0">
                          <a:latin typeface="Franklin Gothic Medium" pitchFamily="34" charset="0"/>
                        </a:rPr>
                        <a:t>WorldSkills</a:t>
                      </a:r>
                      <a:r>
                        <a:rPr lang="ru-RU" sz="1600" dirty="0" smtClean="0">
                          <a:latin typeface="Franklin Gothic Medium" pitchFamily="34" charset="0"/>
                        </a:rPr>
                        <a:t> </a:t>
                      </a:r>
                      <a:r>
                        <a:rPr lang="ru-RU" sz="1600" dirty="0" err="1" smtClean="0">
                          <a:latin typeface="Franklin Gothic Medium" pitchFamily="34" charset="0"/>
                        </a:rPr>
                        <a:t>Russia</a:t>
                      </a:r>
                      <a:r>
                        <a:rPr lang="ru-RU" sz="1600" dirty="0" smtClean="0">
                          <a:latin typeface="Franklin Gothic Medium" pitchFamily="34" charset="0"/>
                        </a:rPr>
                        <a:t>) – по компетенции «Графический дизайн»</a:t>
                      </a:r>
                      <a:endParaRPr lang="ru-RU" sz="1600" dirty="0">
                        <a:latin typeface="Franklin Gothic Medium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Используемые педагогические технологии (элементы)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686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06542" y="3770114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1663" algn="ctr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580996" y="1052736"/>
            <a:ext cx="8229600" cy="538043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4" y="1484784"/>
          <a:ext cx="7632848" cy="44644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16424"/>
                <a:gridCol w="3816424"/>
              </a:tblGrid>
              <a:tr h="7000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Внедрение</a:t>
                      </a:r>
                      <a:endParaRPr lang="ru-RU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 проектов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системе</a:t>
                      </a:r>
                      <a:endParaRPr lang="ru-RU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развивающего обучения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отдельных занятиях</a:t>
                      </a:r>
                      <a:endParaRPr lang="ru-RU" dirty="0"/>
                    </a:p>
                  </a:txBody>
                  <a:tcPr anchor="ctr"/>
                </a:tc>
              </a:tr>
              <a:tr h="700092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Предметно-ориентированная технология обучения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отдельных занятиях</a:t>
                      </a:r>
                      <a:endParaRPr lang="ru-RU" dirty="0"/>
                    </a:p>
                  </a:txBody>
                  <a:tcPr anchor="ctr"/>
                </a:tc>
              </a:tr>
              <a:tr h="1664128">
                <a:tc>
                  <a:txBody>
                    <a:bodyPr/>
                    <a:lstStyle/>
                    <a:p>
                      <a:r>
                        <a:rPr lang="ru-RU" dirty="0" smtClean="0"/>
                        <a:t>Информационно-коммуникационные технологии обучения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системе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</a:rPr>
              <a:t>Профориентационная</a:t>
            </a:r>
            <a:r>
              <a:rPr lang="ru-RU" dirty="0" smtClean="0">
                <a:solidFill>
                  <a:srgbClr val="002060"/>
                </a:solidFill>
              </a:rPr>
              <a:t> работа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902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2214554"/>
            <a:ext cx="84010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6938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571472" y="1357298"/>
            <a:ext cx="8229600" cy="5240054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ru-RU" sz="2000" dirty="0" smtClean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ru-RU" sz="2000" dirty="0" smtClean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7224" y="1571613"/>
          <a:ext cx="7715304" cy="4737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9619"/>
                <a:gridCol w="2995685"/>
              </a:tblGrid>
              <a:tr h="5877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Мероприятие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Год ,</a:t>
                      </a:r>
                      <a:r>
                        <a:rPr lang="ru-RU" sz="1400" baseline="0" dirty="0" smtClean="0"/>
                        <a:t> кол – во поступивших </a:t>
                      </a:r>
                      <a:endParaRPr lang="ru-RU" sz="1400" dirty="0"/>
                    </a:p>
                  </a:txBody>
                  <a:tcPr anchor="ctr"/>
                </a:tc>
              </a:tr>
              <a:tr h="133478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 СОШ № 21 г. Белово –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профориентационная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беседа в 8 - 9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выступление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родительских собраниях,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«День открытых дверей» в ГОУСПО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Беловский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педагогический колледж».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2015-16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 ученика</a:t>
                      </a:r>
                    </a:p>
                  </a:txBody>
                  <a:tcPr anchor="ctr"/>
                </a:tc>
              </a:tr>
              <a:tr h="133478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 СОШ № 21 г</a:t>
                      </a: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. БелоМБОУ СОШ № 21 г. Белово –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- профориентационная беседа в 8 - 9 кл,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- выступление</a:t>
                      </a:r>
                      <a:r>
                        <a:rPr lang="ru-RU" sz="1400" baseline="0" smtClean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родительских собраниях,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4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</a:t>
                      </a:r>
                      <a:r>
                        <a:rPr lang="ru-RU" sz="1400" baseline="0" smtClean="0">
                          <a:latin typeface="Times New Roman" pitchFamily="18" charset="0"/>
                          <a:cs typeface="Times New Roman" pitchFamily="18" charset="0"/>
                        </a:rPr>
                        <a:t> на «День открытых дверей» в ГОУСПО «Беловский педагогический колледж».</a:t>
                      </a:r>
                      <a:r>
                        <a:rPr lang="ru-RU" sz="140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2016-17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 ученика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 anchor="ctr"/>
                </a:tc>
              </a:tr>
              <a:tr h="148041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МБОУ СОШ № 21 г. Белово –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профориентационная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беседа в 8 - 9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выступление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родительских собраниях,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«День открытых дверей» в ГОУСПО «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Беловский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педагогический колледж».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2017-18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 ученика 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33900" y="1127640"/>
            <a:ext cx="8229600" cy="5469712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eaLnBrk="0" hangingPunct="0">
              <a:lnSpc>
                <a:spcPts val="1675"/>
              </a:lnSpc>
              <a:buNone/>
              <a:defRPr/>
            </a:pPr>
            <a:endParaRPr lang="ru-RU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 eaLnBrk="0" hangingPunct="0">
              <a:lnSpc>
                <a:spcPts val="1675"/>
              </a:lnSpc>
              <a:buNone/>
              <a:defRPr/>
            </a:pPr>
            <a:endParaRPr lang="ru-RU" sz="2400" b="1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 eaLnBrk="0" hangingPunct="0">
              <a:lnSpc>
                <a:spcPts val="1675"/>
              </a:lnSpc>
              <a:buNone/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Стаж: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общий – 17 лет</a:t>
            </a:r>
            <a:endParaRPr lang="ru-RU" sz="2400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just" eaLnBrk="0" hangingPunct="0">
              <a:lnSpc>
                <a:spcPts val="1675"/>
              </a:lnSpc>
              <a:buNone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педагогический – 13 лет</a:t>
            </a:r>
          </a:p>
          <a:p>
            <a:pPr algn="just" eaLnBrk="0" hangingPunct="0">
              <a:lnSpc>
                <a:spcPts val="1675"/>
              </a:lnSpc>
              <a:buNone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 данном ОУ – 13 лет</a:t>
            </a:r>
          </a:p>
          <a:p>
            <a:pPr algn="just" eaLnBrk="0" hangingPunct="0">
              <a:lnSpc>
                <a:spcPts val="1675"/>
              </a:lnSpc>
              <a:buNone/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Разряд</a:t>
            </a:r>
          </a:p>
          <a:p>
            <a:pPr algn="just" eaLnBrk="0" hangingPunct="0">
              <a:lnSpc>
                <a:spcPts val="1675"/>
              </a:lnSpc>
              <a:buNone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(категория): первая</a:t>
            </a:r>
          </a:p>
          <a:p>
            <a:endParaRPr lang="en-US" dirty="0"/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785786" y="1571612"/>
            <a:ext cx="3286148" cy="2464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3885"/>
          <a:stretch>
            <a:fillRect/>
          </a:stretch>
        </p:blipFill>
        <p:spPr bwMode="auto">
          <a:xfrm>
            <a:off x="4860032" y="1340768"/>
            <a:ext cx="3563031" cy="510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ятиугольник 6"/>
          <p:cNvSpPr/>
          <p:nvPr/>
        </p:nvSpPr>
        <p:spPr>
          <a:xfrm flipH="1">
            <a:off x="3563888" y="188640"/>
            <a:ext cx="5580112" cy="648072"/>
          </a:xfrm>
          <a:prstGeom prst="homePlat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6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2607096" y="188640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3"/>
          <p:cNvSpPr txBox="1">
            <a:spLocks/>
          </p:cNvSpPr>
          <p:nvPr/>
        </p:nvSpPr>
        <p:spPr>
          <a:xfrm>
            <a:off x="285720" y="714356"/>
            <a:ext cx="8515352" cy="589781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lvl="0" algn="just" eaLnBrk="0" hangingPunct="0">
              <a:tabLst>
                <a:tab pos="5181600" algn="l"/>
              </a:tabLs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14314" y="250055"/>
            <a:ext cx="9715536" cy="533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  <a:ea typeface="Verdana" pitchFamily="34" charset="0"/>
                <a:cs typeface="Verdana" pitchFamily="34" charset="0"/>
              </a:rPr>
              <a:t>Классное руководство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Franklin Gothic Medium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92696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– </a:t>
            </a:r>
            <a:r>
              <a:rPr lang="ru-RU" sz="2400" dirty="0" smtClean="0"/>
              <a:t>2016 г. - Грамота за </a:t>
            </a:r>
            <a:r>
              <a:rPr lang="en-US" sz="2400" dirty="0" smtClean="0"/>
              <a:t>II</a:t>
            </a:r>
            <a:r>
              <a:rPr lang="ru-RU" sz="2400" dirty="0" smtClean="0"/>
              <a:t> место, в мероприятии  «День здоровья»; </a:t>
            </a:r>
          </a:p>
          <a:p>
            <a:r>
              <a:rPr lang="ru-RU" sz="2400" dirty="0" smtClean="0"/>
              <a:t>– 2017г.-  Грамота за </a:t>
            </a:r>
            <a:r>
              <a:rPr lang="en-US" sz="2400" dirty="0" smtClean="0"/>
              <a:t>I</a:t>
            </a:r>
            <a:r>
              <a:rPr lang="ru-RU" sz="2400" dirty="0" smtClean="0"/>
              <a:t>, </a:t>
            </a:r>
            <a:r>
              <a:rPr lang="en-US" sz="2400" dirty="0" smtClean="0"/>
              <a:t>II </a:t>
            </a:r>
            <a:r>
              <a:rPr lang="ru-RU" sz="2400" dirty="0" smtClean="0"/>
              <a:t>место в мероприятии «Молодежь выбирает жизнь»; </a:t>
            </a:r>
          </a:p>
          <a:p>
            <a:r>
              <a:rPr lang="ru-RU" sz="2400" dirty="0" smtClean="0"/>
              <a:t>– 2018 г. - Грамота за участие в акции «Подари улыбку», в рамках недели добра; </a:t>
            </a:r>
          </a:p>
          <a:p>
            <a:r>
              <a:rPr lang="ru-RU" sz="2400" dirty="0" smtClean="0"/>
              <a:t>– 2017г. -  Диплом за </a:t>
            </a:r>
            <a:r>
              <a:rPr lang="en-US" sz="2400" dirty="0" smtClean="0"/>
              <a:t>III</a:t>
            </a:r>
            <a:r>
              <a:rPr lang="ru-RU" sz="2400" dirty="0" smtClean="0"/>
              <a:t> место за участие в фестивале патриотической песни «Россия, ты всегда в моей душе»; </a:t>
            </a:r>
          </a:p>
          <a:p>
            <a:r>
              <a:rPr lang="ru-RU" sz="2400" dirty="0" smtClean="0"/>
              <a:t>– 2017г.  - Диплом за </a:t>
            </a:r>
            <a:r>
              <a:rPr lang="en-US" sz="2400" dirty="0" smtClean="0"/>
              <a:t>III</a:t>
            </a:r>
            <a:r>
              <a:rPr lang="ru-RU" sz="2400" dirty="0" smtClean="0"/>
              <a:t> место за участие в конкурсе «Битва </a:t>
            </a:r>
            <a:r>
              <a:rPr lang="ru-RU" sz="2400" smtClean="0"/>
              <a:t>хоров</a:t>
            </a:r>
            <a:r>
              <a:rPr lang="ru-RU" sz="2400" smtClean="0"/>
              <a:t>»</a:t>
            </a:r>
            <a:endParaRPr lang="ru-RU" sz="2400" dirty="0" smtClean="0"/>
          </a:p>
        </p:txBody>
      </p:sp>
      <p:pic>
        <p:nvPicPr>
          <p:cNvPr id="5" name="Picture 3" descr="F:\АТТЕСТАЦИЯ\фото дипломов\20190329_083935.jpg"/>
          <p:cNvPicPr>
            <a:picLocks noChangeAspect="1" noChangeArrowheads="1"/>
          </p:cNvPicPr>
          <p:nvPr/>
        </p:nvPicPr>
        <p:blipFill>
          <a:blip r:embed="rId2" cstate="print"/>
          <a:srcRect l="5255"/>
          <a:stretch>
            <a:fillRect/>
          </a:stretch>
        </p:blipFill>
        <p:spPr bwMode="auto">
          <a:xfrm>
            <a:off x="6643702" y="4143380"/>
            <a:ext cx="1637374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одержимое 3"/>
          <p:cNvSpPr txBox="1">
            <a:spLocks noGrp="1"/>
          </p:cNvSpPr>
          <p:nvPr>
            <p:ph idx="1"/>
          </p:nvPr>
        </p:nvSpPr>
        <p:spPr>
          <a:xfrm>
            <a:off x="4489648" y="404664"/>
            <a:ext cx="4186808" cy="5904696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Добровольная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сертификация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профессиональной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компетентности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преподавателя</a:t>
            </a: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-2016 г.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- 2018г.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66278" cy="608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052736"/>
            <a:ext cx="8286808" cy="5500726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None/>
              <a:defRPr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+mj-lt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 flipH="1">
            <a:off x="3563888" y="188640"/>
            <a:ext cx="5580112" cy="648072"/>
          </a:xfrm>
          <a:prstGeom prst="homePlat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6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07096" y="188640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  <p:pic>
        <p:nvPicPr>
          <p:cNvPr id="8" name="Picture 4" descr="\\Server\for_all\ВСЕРОССИЙСКОЕ ТЕСТИРОВАНИЕ ПЕДАГОГОВ 2018\Пикулева 1.png"/>
          <p:cNvPicPr>
            <a:picLocks noChangeAspect="1" noChangeArrowheads="1"/>
          </p:cNvPicPr>
          <p:nvPr/>
        </p:nvPicPr>
        <p:blipFill>
          <a:blip r:embed="rId3" cstate="print"/>
          <a:srcRect l="9089" t="16025" r="9070" b="10378"/>
          <a:stretch>
            <a:fillRect/>
          </a:stretch>
        </p:blipFill>
        <p:spPr bwMode="auto">
          <a:xfrm>
            <a:off x="2195736" y="1268760"/>
            <a:ext cx="4006582" cy="50953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052736"/>
            <a:ext cx="8286808" cy="5500726"/>
          </a:xfrm>
          <a:prstGeom prst="rect">
            <a:avLst/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None/>
              <a:defRPr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+mj-lt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 flipH="1">
            <a:off x="3563888" y="188640"/>
            <a:ext cx="5580112" cy="648072"/>
          </a:xfrm>
          <a:prstGeom prst="homePlat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65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07096" y="188640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Общие </a:t>
            </a:r>
            <a:r>
              <a:rPr lang="ru-RU" sz="2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сведения</a:t>
            </a:r>
          </a:p>
        </p:txBody>
      </p:sp>
      <p:pic>
        <p:nvPicPr>
          <p:cNvPr id="8" name="Picture 3" descr="\\Server\for_all\ВСЕРОССИЙСКОЕ ТЕСТИРОВАНИЕ ПЕДАГОГОВ 2018\Пикулева 3.png"/>
          <p:cNvPicPr>
            <a:picLocks noChangeAspect="1" noChangeArrowheads="1"/>
          </p:cNvPicPr>
          <p:nvPr/>
        </p:nvPicPr>
        <p:blipFill>
          <a:blip r:embed="rId3" cstate="print"/>
          <a:srcRect l="9073" t="16000" r="9216" b="9332"/>
          <a:stretch>
            <a:fillRect/>
          </a:stretch>
        </p:blipFill>
        <p:spPr bwMode="auto">
          <a:xfrm>
            <a:off x="467544" y="1340768"/>
            <a:ext cx="3733272" cy="4824536"/>
          </a:xfrm>
          <a:prstGeom prst="rect">
            <a:avLst/>
          </a:prstGeom>
          <a:noFill/>
        </p:spPr>
      </p:pic>
      <p:pic>
        <p:nvPicPr>
          <p:cNvPr id="9" name="Picture 2" descr="\\Server\for_all\ВСЕРОССИЙСКОЕ ТЕСТИРОВАНИЕ ПЕДАГОГОВ 2018\Пикулева 2.png"/>
          <p:cNvPicPr>
            <a:picLocks noChangeAspect="1" noChangeArrowheads="1"/>
          </p:cNvPicPr>
          <p:nvPr/>
        </p:nvPicPr>
        <p:blipFill>
          <a:blip r:embed="rId4" cstate="print"/>
          <a:srcRect l="9360" t="16355" r="9263" b="9273"/>
          <a:stretch>
            <a:fillRect/>
          </a:stretch>
        </p:blipFill>
        <p:spPr bwMode="auto">
          <a:xfrm>
            <a:off x="4716016" y="1340768"/>
            <a:ext cx="3628192" cy="468934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квалификации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Содержимое 3"/>
          <p:cNvSpPr txBox="1">
            <a:spLocks noGrp="1"/>
          </p:cNvSpPr>
          <p:nvPr>
            <p:ph idx="1"/>
          </p:nvPr>
        </p:nvSpPr>
        <p:spPr>
          <a:xfrm>
            <a:off x="214282" y="928670"/>
            <a:ext cx="8786874" cy="5929330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08904164"/>
              </p:ext>
            </p:extLst>
          </p:nvPr>
        </p:nvGraphicFramePr>
        <p:xfrm>
          <a:off x="428596" y="1285859"/>
          <a:ext cx="8215370" cy="560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818"/>
                <a:gridCol w="3113001"/>
                <a:gridCol w="4316551"/>
              </a:tblGrid>
              <a:tr h="9016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ГОД/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ЧАСЫ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МЕСТО ПРОХОЖДЕНИЯ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ТЕМА 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928381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Verdana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Verdan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Verdana" pitchFamily="34" charset="0"/>
                          <a:cs typeface="Times New Roman" pitchFamily="18" charset="0"/>
                        </a:rPr>
                        <a:t>/ 16</a:t>
                      </a:r>
                    </a:p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Академия «</a:t>
                      </a:r>
                      <a:r>
                        <a:rPr kumimoji="0"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WoridSkils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Russia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компетенция «Графический  дизайн», свидетельство №0000015739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4243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2018/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78</a:t>
                      </a:r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Государственное автономное профессиональное образовательное учреждение Новосибирской области  «Новосибирский колледж печати и информационных технологий» 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 программе «Практика и методика подготовки кадров по профессии (специальности) графический дизайнер с учетом стандарта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Ворлдскилс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Россия по компетенции «Графический  дизайн» 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48540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Verdana" pitchFamily="34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Verdana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Verdana" pitchFamily="34" charset="0"/>
                          <a:cs typeface="Times New Roman" pitchFamily="18" charset="0"/>
                        </a:rPr>
                        <a:t>/</a:t>
                      </a:r>
                    </a:p>
                    <a:p>
                      <a:pPr algn="ctr"/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72</a:t>
                      </a:r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Verdana" pitchFamily="34" charset="0"/>
                          <a:cs typeface="Times New Roman" pitchFamily="18" charset="0"/>
                        </a:rPr>
                        <a:t> «КРИРПО»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г. Кемерово</a:t>
                      </a:r>
                      <a:endParaRPr lang="ru-RU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компетенция «Графический  дизайн» свидетельство №490, по программе «Организационно-методическое обеспечение конкурсного движения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WoridSkils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Russia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kumimoji="0"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квалификации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Содержимое 3"/>
          <p:cNvSpPr txBox="1">
            <a:spLocks noGrp="1"/>
          </p:cNvSpPr>
          <p:nvPr>
            <p:ph idx="1"/>
          </p:nvPr>
        </p:nvSpPr>
        <p:spPr>
          <a:xfrm>
            <a:off x="457200" y="857232"/>
            <a:ext cx="8229600" cy="5452128"/>
          </a:xfrm>
          <a:prstGeom prst="rect">
            <a:avLst/>
          </a:prstGeom>
          <a:solidFill>
            <a:srgbClr val="00B0F0">
              <a:alpha val="29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0" fontAlgn="auto" latinLnBrk="0" hangingPunct="0">
              <a:lnSpc>
                <a:spcPts val="1675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F:\АТТЕСТАЦИЯ\фото дипломов\20180817_114939.jpg"/>
          <p:cNvPicPr>
            <a:picLocks noChangeAspect="1" noChangeArrowheads="1"/>
          </p:cNvPicPr>
          <p:nvPr/>
        </p:nvPicPr>
        <p:blipFill>
          <a:blip r:embed="rId2" cstate="print"/>
          <a:srcRect l="1026" t="7986" r="5590" b="5814"/>
          <a:stretch>
            <a:fillRect/>
          </a:stretch>
        </p:blipFill>
        <p:spPr bwMode="auto">
          <a:xfrm>
            <a:off x="1403648" y="1340768"/>
            <a:ext cx="6552728" cy="453650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</TotalTime>
  <Words>1356</Words>
  <Application>Microsoft Office PowerPoint</Application>
  <PresentationFormat>Экран (4:3)</PresentationFormat>
  <Paragraphs>416</Paragraphs>
  <Slides>40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Общие сведения</vt:lpstr>
      <vt:lpstr>Общие сведения</vt:lpstr>
      <vt:lpstr>Общие сведения</vt:lpstr>
      <vt:lpstr> </vt:lpstr>
      <vt:lpstr>Общие сведения</vt:lpstr>
      <vt:lpstr>Общие сведения</vt:lpstr>
      <vt:lpstr>Повышение квалификации </vt:lpstr>
      <vt:lpstr>Повышение квалификации </vt:lpstr>
      <vt:lpstr>Повышение квалификации </vt:lpstr>
      <vt:lpstr>Повышение квалификации </vt:lpstr>
      <vt:lpstr>Повышение квалификации </vt:lpstr>
      <vt:lpstr>Учебно-методическая работа</vt:lpstr>
      <vt:lpstr>Учебно-методическая работа</vt:lpstr>
      <vt:lpstr>Учебно-методическая работа</vt:lpstr>
      <vt:lpstr>Учебно-методическая работа</vt:lpstr>
      <vt:lpstr>Учебно-методическая работа</vt:lpstr>
      <vt:lpstr>Учебно-методическая работа</vt:lpstr>
      <vt:lpstr>Динамика уровня  сформированности ОК, ПК студентов по ОП.03 Рисунок с основами  перспективы,   ОП.10  Рисунок 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Динамика качественной успеваемости выполнения выпускных квалификационных работ </vt:lpstr>
      <vt:lpstr>Результаты  работы: награждения, дипломы,  благодарственные письма</vt:lpstr>
      <vt:lpstr>Результаты  работы: награждения, дипломы,  благодарственные письма</vt:lpstr>
      <vt:lpstr>Результаты  работы: награждения, дипломы,  благодарственные письма</vt:lpstr>
      <vt:lpstr>Результаты  работы: награждения, дипломы,  благодарственные письма</vt:lpstr>
      <vt:lpstr>Результаты  работы: награждения, дипломы,  благодарственные письма</vt:lpstr>
      <vt:lpstr>Результаты  работы: награждения, дипломы,  благодарственные письма</vt:lpstr>
      <vt:lpstr>Подготовка обучающихся к конкурсам</vt:lpstr>
      <vt:lpstr>Результаты  работы студентов: награждения, дипломы,  благодарственные письма </vt:lpstr>
      <vt:lpstr>Результаты  работы студентов: награждения, дипломы,  благодарственные письма </vt:lpstr>
      <vt:lpstr>Слайд 37</vt:lpstr>
      <vt:lpstr>Используемые педагогические технологии (элементы) </vt:lpstr>
      <vt:lpstr>Профориентационная работа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IKC</cp:lastModifiedBy>
  <cp:revision>227</cp:revision>
  <dcterms:created xsi:type="dcterms:W3CDTF">2009-02-17T14:58:30Z</dcterms:created>
  <dcterms:modified xsi:type="dcterms:W3CDTF">2019-04-10T07:25:55Z</dcterms:modified>
</cp:coreProperties>
</file>