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4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0" r:id="rId18"/>
    <p:sldId id="272" r:id="rId19"/>
    <p:sldId id="275" r:id="rId20"/>
    <p:sldId id="276" r:id="rId21"/>
    <p:sldId id="277" r:id="rId22"/>
    <p:sldId id="278" r:id="rId23"/>
    <p:sldId id="279" r:id="rId24"/>
    <p:sldId id="283" r:id="rId25"/>
    <p:sldId id="282" r:id="rId26"/>
    <p:sldId id="284" r:id="rId27"/>
    <p:sldId id="280" r:id="rId28"/>
    <p:sldId id="281" r:id="rId29"/>
    <p:sldId id="285" r:id="rId30"/>
    <p:sldId id="292" r:id="rId31"/>
    <p:sldId id="286" r:id="rId32"/>
    <p:sldId id="287" r:id="rId33"/>
    <p:sldId id="293" r:id="rId34"/>
    <p:sldId id="288" r:id="rId35"/>
    <p:sldId id="289" r:id="rId36"/>
    <p:sldId id="290" r:id="rId37"/>
    <p:sldId id="29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43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9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71</c:v>
                </c:pt>
                <c:pt idx="2">
                  <c:v>85</c:v>
                </c:pt>
                <c:pt idx="3">
                  <c:v>98</c:v>
                </c:pt>
              </c:numCache>
            </c:numRef>
          </c:val>
        </c:ser>
        <c:dLbls/>
        <c:shape val="box"/>
        <c:axId val="54671232"/>
        <c:axId val="54672768"/>
        <c:axId val="0"/>
      </c:bar3DChart>
      <c:catAx>
        <c:axId val="54671232"/>
        <c:scaling>
          <c:orientation val="minMax"/>
        </c:scaling>
        <c:axPos val="b"/>
        <c:tickLblPos val="nextTo"/>
        <c:crossAx val="54672768"/>
        <c:crosses val="autoZero"/>
        <c:auto val="1"/>
        <c:lblAlgn val="ctr"/>
        <c:lblOffset val="100"/>
      </c:catAx>
      <c:valAx>
        <c:axId val="54672768"/>
        <c:scaling>
          <c:orientation val="minMax"/>
        </c:scaling>
        <c:axPos val="l"/>
        <c:majorGridlines/>
        <c:numFmt formatCode="General" sourceLinked="1"/>
        <c:tickLblPos val="nextTo"/>
        <c:crossAx val="546712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85</c:v>
                </c:pt>
                <c:pt idx="2">
                  <c:v>88</c:v>
                </c:pt>
                <c:pt idx="3">
                  <c:v>86</c:v>
                </c:pt>
              </c:numCache>
            </c:numRef>
          </c:val>
        </c:ser>
        <c:dLbls/>
        <c:shape val="box"/>
        <c:axId val="65325696"/>
        <c:axId val="65335680"/>
        <c:axId val="0"/>
      </c:bar3DChart>
      <c:catAx>
        <c:axId val="65325696"/>
        <c:scaling>
          <c:orientation val="minMax"/>
        </c:scaling>
        <c:axPos val="b"/>
        <c:tickLblPos val="nextTo"/>
        <c:crossAx val="65335680"/>
        <c:crosses val="autoZero"/>
        <c:auto val="1"/>
        <c:lblAlgn val="ctr"/>
        <c:lblOffset val="100"/>
      </c:catAx>
      <c:valAx>
        <c:axId val="65335680"/>
        <c:scaling>
          <c:orientation val="minMax"/>
        </c:scaling>
        <c:axPos val="l"/>
        <c:majorGridlines/>
        <c:numFmt formatCode="General" sourceLinked="1"/>
        <c:tickLblPos val="nextTo"/>
        <c:crossAx val="653256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81</c:v>
                </c:pt>
                <c:pt idx="1">
                  <c:v>87</c:v>
                </c:pt>
                <c:pt idx="2">
                  <c:v>85</c:v>
                </c:pt>
                <c:pt idx="3">
                  <c:v>86</c:v>
                </c:pt>
              </c:numCache>
            </c:numRef>
          </c:val>
        </c:ser>
        <c:dLbls/>
        <c:shape val="box"/>
        <c:axId val="63129088"/>
        <c:axId val="63130624"/>
        <c:axId val="0"/>
      </c:bar3DChart>
      <c:catAx>
        <c:axId val="63129088"/>
        <c:scaling>
          <c:orientation val="minMax"/>
        </c:scaling>
        <c:axPos val="b"/>
        <c:tickLblPos val="nextTo"/>
        <c:crossAx val="63130624"/>
        <c:crosses val="autoZero"/>
        <c:auto val="1"/>
        <c:lblAlgn val="ctr"/>
        <c:lblOffset val="100"/>
      </c:catAx>
      <c:valAx>
        <c:axId val="63130624"/>
        <c:scaling>
          <c:orientation val="minMax"/>
        </c:scaling>
        <c:axPos val="l"/>
        <c:majorGridlines/>
        <c:numFmt formatCode="General" sourceLinked="1"/>
        <c:tickLblPos val="nextTo"/>
        <c:crossAx val="631290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88</c:v>
                </c:pt>
                <c:pt idx="1">
                  <c:v>92</c:v>
                </c:pt>
                <c:pt idx="2">
                  <c:v>90</c:v>
                </c:pt>
                <c:pt idx="3">
                  <c:v>99</c:v>
                </c:pt>
              </c:numCache>
            </c:numRef>
          </c:val>
        </c:ser>
        <c:dLbls/>
        <c:shape val="box"/>
        <c:axId val="67758336"/>
        <c:axId val="67760128"/>
        <c:axId val="0"/>
      </c:bar3DChart>
      <c:catAx>
        <c:axId val="67758336"/>
        <c:scaling>
          <c:orientation val="minMax"/>
        </c:scaling>
        <c:axPos val="b"/>
        <c:tickLblPos val="nextTo"/>
        <c:crossAx val="67760128"/>
        <c:crosses val="autoZero"/>
        <c:auto val="1"/>
        <c:lblAlgn val="ctr"/>
        <c:lblOffset val="100"/>
      </c:catAx>
      <c:valAx>
        <c:axId val="67760128"/>
        <c:scaling>
          <c:orientation val="minMax"/>
        </c:scaling>
        <c:axPos val="l"/>
        <c:majorGridlines/>
        <c:numFmt formatCode="General" sourceLinked="1"/>
        <c:tickLblPos val="nextTo"/>
        <c:crossAx val="677583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</c:v>
                </c:pt>
                <c:pt idx="1">
                  <c:v>99</c:v>
                </c:pt>
                <c:pt idx="2">
                  <c:v>89</c:v>
                </c:pt>
                <c:pt idx="3">
                  <c:v>99</c:v>
                </c:pt>
              </c:numCache>
            </c:numRef>
          </c:val>
        </c:ser>
        <c:dLbls/>
        <c:shape val="box"/>
        <c:axId val="68546560"/>
        <c:axId val="68548096"/>
        <c:axId val="0"/>
      </c:bar3DChart>
      <c:catAx>
        <c:axId val="68546560"/>
        <c:scaling>
          <c:orientation val="minMax"/>
        </c:scaling>
        <c:axPos val="b"/>
        <c:tickLblPos val="nextTo"/>
        <c:crossAx val="68548096"/>
        <c:crosses val="autoZero"/>
        <c:auto val="1"/>
        <c:lblAlgn val="ctr"/>
        <c:lblOffset val="100"/>
      </c:catAx>
      <c:valAx>
        <c:axId val="68548096"/>
        <c:scaling>
          <c:orientation val="minMax"/>
        </c:scaling>
        <c:axPos val="l"/>
        <c:majorGridlines/>
        <c:numFmt formatCode="General" sourceLinked="1"/>
        <c:tickLblPos val="nextTo"/>
        <c:crossAx val="685465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2">
                  <c:v>80</c:v>
                </c:pt>
                <c:pt idx="3">
                  <c:v>83</c:v>
                </c:pt>
              </c:numCache>
            </c:numRef>
          </c:val>
        </c:ser>
        <c:dLbls/>
        <c:shape val="box"/>
        <c:axId val="68371968"/>
        <c:axId val="68373504"/>
        <c:axId val="0"/>
      </c:bar3DChart>
      <c:catAx>
        <c:axId val="68371968"/>
        <c:scaling>
          <c:orientation val="minMax"/>
        </c:scaling>
        <c:axPos val="b"/>
        <c:tickLblPos val="nextTo"/>
        <c:crossAx val="68373504"/>
        <c:crosses val="autoZero"/>
        <c:auto val="1"/>
        <c:lblAlgn val="ctr"/>
        <c:lblOffset val="100"/>
      </c:catAx>
      <c:valAx>
        <c:axId val="68373504"/>
        <c:scaling>
          <c:orientation val="minMax"/>
        </c:scaling>
        <c:axPos val="l"/>
        <c:majorGridlines/>
        <c:numFmt formatCode="General" sourceLinked="1"/>
        <c:tickLblPos val="nextTo"/>
        <c:crossAx val="683719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6.6303641732283494E-2"/>
          <c:y val="6.558587598425196E-2"/>
          <c:w val="0.74895160761154989"/>
          <c:h val="0.7261304133858277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 1-3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80</c:v>
                </c:pt>
                <c:pt idx="2">
                  <c:v>82</c:v>
                </c:pt>
                <c:pt idx="3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 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79</c:v>
                </c:pt>
                <c:pt idx="1">
                  <c:v>79</c:v>
                </c:pt>
                <c:pt idx="2">
                  <c:v>78</c:v>
                </c:pt>
                <c:pt idx="3">
                  <c:v>80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 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80</c:v>
                </c:pt>
                <c:pt idx="2">
                  <c:v>81</c:v>
                </c:pt>
                <c:pt idx="3">
                  <c:v>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 6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82</c:v>
                </c:pt>
                <c:pt idx="1">
                  <c:v>79</c:v>
                </c:pt>
                <c:pt idx="2">
                  <c:v>83</c:v>
                </c:pt>
                <c:pt idx="3">
                  <c:v>85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ОК 7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77</c:v>
                </c:pt>
                <c:pt idx="1">
                  <c:v>80</c:v>
                </c:pt>
                <c:pt idx="2">
                  <c:v>81</c:v>
                </c:pt>
                <c:pt idx="3">
                  <c:v>84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ОК 8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75</c:v>
                </c:pt>
                <c:pt idx="1">
                  <c:v>78</c:v>
                </c:pt>
                <c:pt idx="2">
                  <c:v>79</c:v>
                </c:pt>
                <c:pt idx="3">
                  <c:v>81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ОК 9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78</c:v>
                </c:pt>
                <c:pt idx="1">
                  <c:v>80</c:v>
                </c:pt>
                <c:pt idx="2">
                  <c:v>81</c:v>
                </c:pt>
                <c:pt idx="3">
                  <c:v>83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ПК 1.5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80</c:v>
                </c:pt>
                <c:pt idx="1">
                  <c:v>80</c:v>
                </c:pt>
                <c:pt idx="2">
                  <c:v>82</c:v>
                </c:pt>
                <c:pt idx="3">
                  <c:v>83</c:v>
                </c:pt>
              </c:numCache>
            </c:numRef>
          </c:val>
        </c:ser>
        <c:dLbls/>
        <c:axId val="68824064"/>
        <c:axId val="68842240"/>
      </c:barChart>
      <c:catAx>
        <c:axId val="68824064"/>
        <c:scaling>
          <c:orientation val="minMax"/>
        </c:scaling>
        <c:axPos val="b"/>
        <c:tickLblPos val="nextTo"/>
        <c:crossAx val="68842240"/>
        <c:crosses val="autoZero"/>
        <c:auto val="1"/>
        <c:lblAlgn val="ctr"/>
        <c:lblOffset val="100"/>
      </c:catAx>
      <c:valAx>
        <c:axId val="68842240"/>
        <c:scaling>
          <c:orientation val="minMax"/>
        </c:scaling>
        <c:axPos val="l"/>
        <c:majorGridlines/>
        <c:numFmt formatCode="General" sourceLinked="1"/>
        <c:tickLblPos val="nextTo"/>
        <c:crossAx val="6882406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6.6303641732283494E-2"/>
          <c:y val="6.558587598425196E-2"/>
          <c:w val="0.74895160761155011"/>
          <c:h val="0.7261304133858278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 1-3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80</c:v>
                </c:pt>
                <c:pt idx="2">
                  <c:v>82</c:v>
                </c:pt>
                <c:pt idx="3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 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79</c:v>
                </c:pt>
                <c:pt idx="1">
                  <c:v>79</c:v>
                </c:pt>
                <c:pt idx="2">
                  <c:v>78</c:v>
                </c:pt>
                <c:pt idx="3">
                  <c:v>80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 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80</c:v>
                </c:pt>
                <c:pt idx="2">
                  <c:v>81</c:v>
                </c:pt>
                <c:pt idx="3">
                  <c:v>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 6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82</c:v>
                </c:pt>
                <c:pt idx="1">
                  <c:v>79</c:v>
                </c:pt>
                <c:pt idx="2">
                  <c:v>83</c:v>
                </c:pt>
                <c:pt idx="3">
                  <c:v>85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ОК 7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77</c:v>
                </c:pt>
                <c:pt idx="1">
                  <c:v>80</c:v>
                </c:pt>
                <c:pt idx="2">
                  <c:v>81</c:v>
                </c:pt>
                <c:pt idx="3">
                  <c:v>84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ОК 8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75</c:v>
                </c:pt>
                <c:pt idx="1">
                  <c:v>78</c:v>
                </c:pt>
                <c:pt idx="2">
                  <c:v>79</c:v>
                </c:pt>
                <c:pt idx="3">
                  <c:v>81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ОК 9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78</c:v>
                </c:pt>
                <c:pt idx="1">
                  <c:v>80</c:v>
                </c:pt>
                <c:pt idx="2">
                  <c:v>81</c:v>
                </c:pt>
                <c:pt idx="3">
                  <c:v>83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ПК 1.1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80</c:v>
                </c:pt>
                <c:pt idx="1">
                  <c:v>80</c:v>
                </c:pt>
                <c:pt idx="2">
                  <c:v>82</c:v>
                </c:pt>
                <c:pt idx="3">
                  <c:v>83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ПК 1.2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  <c:pt idx="0">
                  <c:v>74</c:v>
                </c:pt>
                <c:pt idx="1">
                  <c:v>77</c:v>
                </c:pt>
                <c:pt idx="2">
                  <c:v>78</c:v>
                </c:pt>
                <c:pt idx="3">
                  <c:v>82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ПК 1.3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Лист1!$K$2:$K$5</c:f>
              <c:numCache>
                <c:formatCode>General</c:formatCode>
                <c:ptCount val="4"/>
                <c:pt idx="0">
                  <c:v>78</c:v>
                </c:pt>
                <c:pt idx="1">
                  <c:v>79</c:v>
                </c:pt>
                <c:pt idx="2">
                  <c:v>77</c:v>
                </c:pt>
                <c:pt idx="3">
                  <c:v>80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ПК 1.4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Лист1!$L$2:$L$5</c:f>
              <c:numCache>
                <c:formatCode>General</c:formatCode>
                <c:ptCount val="4"/>
                <c:pt idx="0">
                  <c:v>76</c:v>
                </c:pt>
                <c:pt idx="1">
                  <c:v>76</c:v>
                </c:pt>
                <c:pt idx="2">
                  <c:v>77</c:v>
                </c:pt>
                <c:pt idx="3">
                  <c:v>79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ПК 1.5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Лист1!$M$2:$M$5</c:f>
              <c:numCache>
                <c:formatCode>General</c:formatCode>
                <c:ptCount val="4"/>
                <c:pt idx="0">
                  <c:v>82</c:v>
                </c:pt>
                <c:pt idx="1">
                  <c:v>80</c:v>
                </c:pt>
                <c:pt idx="2">
                  <c:v>83</c:v>
                </c:pt>
                <c:pt idx="3">
                  <c:v>86</c:v>
                </c:pt>
              </c:numCache>
            </c:numRef>
          </c:val>
        </c:ser>
        <c:dLbls/>
        <c:axId val="69482368"/>
        <c:axId val="69483904"/>
      </c:barChart>
      <c:catAx>
        <c:axId val="69482368"/>
        <c:scaling>
          <c:orientation val="minMax"/>
        </c:scaling>
        <c:axPos val="b"/>
        <c:tickLblPos val="nextTo"/>
        <c:crossAx val="69483904"/>
        <c:crosses val="autoZero"/>
        <c:auto val="1"/>
        <c:lblAlgn val="ctr"/>
        <c:lblOffset val="100"/>
      </c:catAx>
      <c:valAx>
        <c:axId val="69483904"/>
        <c:scaling>
          <c:orientation val="minMax"/>
        </c:scaling>
        <c:axPos val="l"/>
        <c:majorGridlines/>
        <c:numFmt formatCode="General" sourceLinked="1"/>
        <c:tickLblPos val="nextTo"/>
        <c:crossAx val="6948236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92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/>
        <c:shape val="box"/>
        <c:axId val="69419008"/>
        <c:axId val="69420544"/>
        <c:axId val="0"/>
      </c:bar3DChart>
      <c:catAx>
        <c:axId val="69419008"/>
        <c:scaling>
          <c:orientation val="minMax"/>
        </c:scaling>
        <c:axPos val="b"/>
        <c:tickLblPos val="nextTo"/>
        <c:crossAx val="69420544"/>
        <c:crosses val="autoZero"/>
        <c:auto val="1"/>
        <c:lblAlgn val="ctr"/>
        <c:lblOffset val="100"/>
      </c:catAx>
      <c:valAx>
        <c:axId val="69420544"/>
        <c:scaling>
          <c:orientation val="minMax"/>
        </c:scaling>
        <c:axPos val="l"/>
        <c:majorGridlines/>
        <c:numFmt formatCode="General" sourceLinked="1"/>
        <c:tickLblPos val="nextTo"/>
        <c:crossAx val="694190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D:\ЗНАКИ БПК\БП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3680"/>
            <a:ext cx="857256" cy="10607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5720" y="1428736"/>
            <a:ext cx="8572560" cy="442915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071966" y="1630908"/>
            <a:ext cx="471487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4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реподавателя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Терентьевой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Веры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Михайловны</a:t>
            </a:r>
            <a:endParaRPr kumimoji="0" lang="ru-RU" sz="36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852" y="357166"/>
            <a:ext cx="7811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Arial" pitchFamily="34" charset="0"/>
              </a:rPr>
              <a:t>Государственное профессиональное образовательное учреждение 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Arial" pitchFamily="34" charset="0"/>
              </a:rPr>
              <a:t>«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Arial" pitchFamily="34" charset="0"/>
              </a:rPr>
              <a:t>Беловский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Arial" pitchFamily="34" charset="0"/>
              </a:rPr>
              <a:t> педагогический колледж»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1027" name="Picture 3" descr="C:\Users\User\Desktop\IMG_72403.jpg"/>
          <p:cNvPicPr>
            <a:picLocks noChangeAspect="1" noChangeArrowheads="1"/>
          </p:cNvPicPr>
          <p:nvPr/>
        </p:nvPicPr>
        <p:blipFill>
          <a:blip r:embed="rId3" cstate="print"/>
          <a:srcRect t="7029"/>
          <a:stretch>
            <a:fillRect/>
          </a:stretch>
        </p:blipFill>
        <p:spPr bwMode="auto">
          <a:xfrm>
            <a:off x="500034" y="1643050"/>
            <a:ext cx="3357586" cy="399316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928670"/>
            <a:ext cx="7786742" cy="564360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Качестово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57388" y="1000108"/>
            <a:ext cx="5286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01.01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Дизайн-проектироване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928670"/>
            <a:ext cx="7786742" cy="564360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Качестово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86082" y="1000108"/>
            <a:ext cx="5286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05.03 Перспектива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928670"/>
            <a:ext cx="7786742" cy="564360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Качестово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16" y="1000108"/>
            <a:ext cx="5286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04.04 Трехмерная графика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928670"/>
            <a:ext cx="7786742" cy="564360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Качестово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85918" y="1000108"/>
            <a:ext cx="64293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 10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Основы сценического оформления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928670"/>
            <a:ext cx="7786742" cy="564360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Качестово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1000108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79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03.01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Основы стандартизации, сертификации,  метрологии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1000108"/>
            <a:ext cx="7786742" cy="564360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71414"/>
            <a:ext cx="9715536" cy="964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Динамика уровня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сформированности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ОК, ПК студентов 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6" y="1071546"/>
            <a:ext cx="87154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ОП.03 Рисунок с основами  перспективы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Arial" pitchFamily="34" charset="0"/>
              </a:rPr>
              <a:t>,  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ОП.10  Рисунок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00100" y="1500174"/>
          <a:ext cx="7286676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1000108"/>
            <a:ext cx="7786742" cy="564360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71414"/>
            <a:ext cx="9715536" cy="964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Динамика уровня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сформированности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ОК, ПК студентов 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28826" y="1071546"/>
            <a:ext cx="54292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01.01 Дизайн-проектирование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00100" y="1500174"/>
          <a:ext cx="7286676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1357298"/>
            <a:ext cx="7786742" cy="5214974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250055"/>
            <a:ext cx="9715536" cy="964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Качестово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защиты выпускных квалификационных работ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715040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Открытые мероприятия по предмету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006199"/>
              </p:ext>
            </p:extLst>
          </p:nvPr>
        </p:nvGraphicFramePr>
        <p:xfrm>
          <a:off x="214282" y="785793"/>
          <a:ext cx="8572560" cy="572890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79057"/>
                <a:gridCol w="2340203"/>
                <a:gridCol w="5453300"/>
              </a:tblGrid>
              <a:tr h="6243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ГОД/</a:t>
                      </a:r>
                    </a:p>
                    <a:p>
                      <a:pPr algn="ctr"/>
                      <a:r>
                        <a:rPr lang="ru-RU" dirty="0" smtClean="0"/>
                        <a:t>ЧАСЫ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Franklin Gothic Medium" pitchFamily="34" charset="0"/>
                        </a:rPr>
                        <a:t>проведения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276505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</a:t>
                      </a:r>
                    </a:p>
                    <a:p>
                      <a:pPr algn="ctr"/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</a:p>
                    <a:p>
                      <a:pPr algn="ctr"/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2017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ГБПОУ КК «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Апширонский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лесхоз-техникум» </a:t>
                      </a:r>
                    </a:p>
                    <a:p>
                      <a:pPr algn="ctr"/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Школа искусства №12</a:t>
                      </a:r>
                    </a:p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Г. 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Гурьевс</a:t>
                      </a:r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ГПОУ БПК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0" lang="ru-RU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Мастер-класс 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 работе в программе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Pawer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Point </a:t>
                      </a:r>
                      <a:endParaRPr kumimoji="0" lang="ru-RU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endParaRPr kumimoji="0" lang="ru-RU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endParaRPr kumimoji="0" lang="ru-RU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endParaRPr kumimoji="0" lang="ru-RU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«Работа над подготовкой презентации в компьютерной программе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Pawer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Point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</a:p>
                    <a:p>
                      <a:endParaRPr kumimoji="0" lang="ru-RU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Открытый урок, 2 курс, спец. Дизайн, тема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«Основные условия создания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дизайн-продукта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114218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2017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ГПОУ БПК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Профессиональные пробы  «Создание объектов в программе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Max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111200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2018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ГПОУ БПК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Мастер-класс 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 работе в программе 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Adobe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InDesign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14356"/>
            <a:ext cx="8643998" cy="5929354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14290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Подготовка обучающихся к конкурсам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734400"/>
            <a:ext cx="8215370" cy="614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- 2013 г. Грамота за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место в областных краеведческих чтениях «Спортивные рекорды» среди обучающихся профессиональных образовательных организаций Кемеровской области, посвященных 70-летию Кемеровской области  и 70-летию Всесоюзного добровольного спортивного общества «Трудовые резервы» Департамент образования и науки Кемеровской области (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Кинёв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Н.);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- 2014 г. - Диплом (№ ФС77-56431) за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место в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VIII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Всероссийском конкурсе декоративно-прикладного творчества «Волшебные руки», центр гражданского образования «Восхождение» (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Бадер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Я.);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- 2014 г. - Диплом (№ АА-238-311/1) за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место в Международном творческом конкурсе «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Art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Авангард» номинация «Изобразительное искусство» (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Бадер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Я.);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- 2015 г. - Благодарственное письмо за участие в муниципальном конкурсе детского художественного творчества «Это не должно повториться» посвященного 70-й годовщине Великой Победы, работа - серия плакатов «Искусство военных лет – как орудие…» Беловское городское движение «Ветераны Комсомола», Муниципальное учреждение «Управление культуры и кино г. Белово», Муниципальное учреждение «Управление образования г. Белово» (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Сизова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А.);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- 2015 г. - Благодарственное письмо победителю в муниципальном конкурсе детского художественного творчества «Это не должно повториться» посвященного 70-й годовщине Великой Победы, работа – оформление газеты ГПОУ БПК «Студенческий вестник» Беловское городское движение «Ветераны Комсомола», Муниципальное учреждение «Управление культуры и кино г. Белово», Муниципальное учреждение «Управление образования г. Белово» (Еремина И.);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- 2016 -  Диплом (№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115-29456)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степени за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место во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Всероссийском конкурсе для детей и молодежи «Достижения юных», номинация «Коллаж» работа «Музыка» Институт развития современного образования «Сократ» (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Бадер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Я.);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85720" y="1428736"/>
            <a:ext cx="8572560" cy="442915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0802" y="1522761"/>
            <a:ext cx="83460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24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Ф.И.О.: </a:t>
            </a:r>
            <a:r>
              <a:rPr lang="ru-RU" sz="24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Терентьева Вера Михайловна</a:t>
            </a:r>
          </a:p>
          <a:p>
            <a:pPr eaLnBrk="0" hangingPunct="0">
              <a:defRPr/>
            </a:pPr>
            <a:r>
              <a:rPr lang="ru-RU" sz="24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            Дата рождения: 04.11.1973</a:t>
            </a:r>
          </a:p>
          <a:p>
            <a:pPr eaLnBrk="0" hangingPunct="0">
              <a:defRPr/>
            </a:pPr>
            <a:r>
              <a:rPr lang="ru-RU" sz="24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Оразование</a:t>
            </a:r>
            <a:r>
              <a:rPr lang="ru-RU" sz="24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: </a:t>
            </a:r>
            <a:r>
              <a:rPr lang="ru-RU" sz="28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высшее</a:t>
            </a:r>
            <a:endParaRPr lang="ru-RU" sz="2400" i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4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2007 год, Новосибирский Государственный Педагогический университет, специальность «Изобразительное искусство и декоративно-прикладное искусство», присвоена квалификация «Преподаватель»</a:t>
            </a:r>
          </a:p>
          <a:p>
            <a:pPr eaLnBrk="0" hangingPunct="0">
              <a:defRPr/>
            </a:pPr>
            <a:endParaRPr lang="ru-RU" sz="24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4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Стаж:</a:t>
            </a:r>
            <a:r>
              <a:rPr lang="ru-RU" sz="24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общий – 25 лет, педагогический – 25 лет</a:t>
            </a:r>
          </a:p>
          <a:p>
            <a:pPr eaLnBrk="0" hangingPunct="0">
              <a:defRPr/>
            </a:pPr>
            <a:r>
              <a:rPr lang="ru-RU" sz="24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 данном ОУ – 12 лет, </a:t>
            </a:r>
            <a:r>
              <a:rPr lang="ru-RU" sz="24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категория: высшая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14414" y="219654"/>
            <a:ext cx="664373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Общие </a:t>
            </a: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сведения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715040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Подготовка обучающихся к конкурсам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044436"/>
            <a:ext cx="807249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- 2016 г. – Грамота за </a:t>
            </a:r>
            <a:r>
              <a:rPr lang="en-US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место в номинации «Лучший плакат» работа «Я – будущий избиратель» городского конкурса «Мой выбор» (Соколова Ю.); Грамота за </a:t>
            </a:r>
            <a:r>
              <a:rPr lang="en-US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место в номинации «Лучший плакат» работа «Я – будущий избиратель» городского конкурса «Мой выбор» (</a:t>
            </a:r>
            <a:r>
              <a:rPr lang="ru-RU" sz="1500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Бадер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Я.); Грамота за </a:t>
            </a:r>
            <a:r>
              <a:rPr lang="en-US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III 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место в номинации «Лучший плакат» работа «Я – будущий избиратель» городского конкурса «Мой выбор» (Ларина Е.); Грамота за участие  в номинации «Лучший плакат» работа «Я – будущий избиратель» городского конкурса «Мой выбор» (</a:t>
            </a:r>
            <a:r>
              <a:rPr lang="ru-RU" sz="1500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Гаврючкова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А.); Администрация Беловского городского округа Муниципальное казенное учреждение «Управление по делам молодежи г. Белово»</a:t>
            </a:r>
            <a:endParaRPr lang="ru-RU" sz="1500" dirty="0" smtClean="0">
              <a:latin typeface="Franklin Gothic Medium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- 2017г. – Свидетельство участника международного конкурса-фестиваля декоративно-прикладного искусства «Пасхальное яйцо» (</a:t>
            </a:r>
            <a:r>
              <a:rPr lang="ru-RU" sz="1500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Илющук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С.) Администрация Сергиево Посадского муниципального района, Администрация города Сергиев Посад, частное учреждение Свято Троицкой Сергиевой Лавры;</a:t>
            </a:r>
            <a:endParaRPr lang="ru-RU" sz="1500" dirty="0" smtClean="0">
              <a:latin typeface="Franklin Gothic Medium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- 2017г. – Диплом за активное участие во Всероссийском конкурсе научных, методических и творческих работ по социальной экологии на тему «Россия: среда обитания» за работу «Экологические социальные плакаты» (</a:t>
            </a:r>
            <a:r>
              <a:rPr lang="ru-RU" sz="1500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Шулева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М., </a:t>
            </a:r>
            <a:r>
              <a:rPr lang="ru-RU" sz="1500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Коротина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А., Щербакова Е.);</a:t>
            </a:r>
            <a:endParaRPr lang="ru-RU" sz="1500" dirty="0" smtClean="0">
              <a:latin typeface="Franklin Gothic Medium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- 2018г. – Диплом участника областного выставочно-конкурсного проекта «Неделя дизайна и рекламы - 2018» в номинации «Дизайн рекламы» (</a:t>
            </a:r>
            <a:r>
              <a:rPr lang="ru-RU" sz="1500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Коротина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А.) Некоммерческая организация «Союз директоров профессиональных образовательных организаций Кемеровской области»;</a:t>
            </a:r>
            <a:endParaRPr lang="ru-RU" sz="1500" dirty="0" smtClean="0">
              <a:latin typeface="Franklin Gothic Medium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- 2018г. – Диплом победителя Всероссийского конкурса социальных плакатов «Новогодние каникулы» за работу, вошедшую в: топ-10 лучших работ (Истомина Е., </a:t>
            </a:r>
            <a:r>
              <a:rPr lang="ru-RU" sz="1500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Яцко</a:t>
            </a:r>
            <a:r>
              <a:rPr lang="ru-RU" sz="1500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А., Щербакова Е.) Центр поддержки образования «Кактус»;</a:t>
            </a:r>
            <a:endParaRPr lang="ru-RU" sz="1500" dirty="0" smtClean="0">
              <a:latin typeface="Franklin Gothic Medium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endParaRPr lang="ru-RU" sz="1500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715040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Подготовка обучающихся к конкурсам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428736"/>
            <a:ext cx="82153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- 2018г. – Сертификат участника Всероссийского конкурса социальных плакатов «Новогодние каникулы» (Петрова М., Тимофеев С.) Центр поддержки образования «Кактус»;</a:t>
            </a:r>
            <a:endParaRPr lang="ru-RU" dirty="0" smtClean="0">
              <a:latin typeface="Franklin Gothic Medium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- 2018г. – Диплом </a:t>
            </a: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степени за победу в выставке-конкурсе компьютерного рисунка в рамках областного фестиваля «Путь в науку» (</a:t>
            </a:r>
            <a:r>
              <a:rPr lang="ru-RU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Коротина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А.);</a:t>
            </a:r>
            <a:endParaRPr lang="ru-RU" dirty="0" smtClean="0">
              <a:latin typeface="Franklin Gothic Medium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- 2018г. – Диплом за лучший экспонат «Серия плакатов, посвященных 75-летию Кемеровской области» представленный на специализированной выставке-ярмарке «Кузбасский образовательный форум» (</a:t>
            </a:r>
            <a:r>
              <a:rPr lang="ru-RU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Коротина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А., </a:t>
            </a:r>
            <a:r>
              <a:rPr lang="ru-RU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Вахмянина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А., </a:t>
            </a:r>
            <a:r>
              <a:rPr lang="ru-RU" dirty="0" err="1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Огарченко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К.);</a:t>
            </a:r>
            <a:endParaRPr lang="ru-RU" dirty="0" smtClean="0">
              <a:latin typeface="Franklin Gothic Medium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39750" algn="l"/>
              </a:tabLst>
            </a:pP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2015 - 2018гг. – </a:t>
            </a: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Региональный чемпионат «Молодые профессионалы» (</a:t>
            </a: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World Skills Russia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):  Диплом </a:t>
            </a: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место в компетенции «Педагог-организатор </a:t>
            </a:r>
            <a:r>
              <a:rPr lang="ru-RU" dirty="0" err="1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досуговой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деятельности» (Ларисова А., 2015г.),   диплом </a:t>
            </a: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место в компетенции «Педагог-организатор </a:t>
            </a:r>
            <a:r>
              <a:rPr lang="ru-RU" dirty="0" err="1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досуговой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деятельности» (Бондаренко Е.), сертификаты участника в компетенции «Преподаватель младших классов» (</a:t>
            </a:r>
            <a:r>
              <a:rPr lang="ru-RU" dirty="0" err="1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Леденева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Л., 2016г.; Березина Д., 2017г.).</a:t>
            </a:r>
            <a:endParaRPr lang="ru-RU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715040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Трудоустройство выпускников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42910" y="1142984"/>
            <a:ext cx="785818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На специальности  54.02.01 Дизайн (по отраслям)   большая доля выпускников трудоустраиваются после окончания колледжа или продолжают обучение в высших учебных заведениях региона: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2014 - 2015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уч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. год: всего - 23 выпускника, трудоустроилось  - 19 человек (95%),  обучение в ВУЗе - 4 человека  (5%);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2015-2016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уч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. год: всего - 25 выпускников, трудоустроилось - 22 человека (88%), обучение в ВУЗе – 3 чел. (12%).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2016-2017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уч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. год: всего - 20 выпускников, трудоустроилось - 19 человека (95%), декретный отпуск – 1 человек (5 %).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Мультимедийные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средства обучения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57158" y="1012288"/>
            <a:ext cx="8358246" cy="527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База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мультимедийных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продуктов и электронных учебно-методических комплексов </a:t>
            </a:r>
          </a:p>
          <a:p>
            <a:pPr marL="0" marR="0" lvl="0" indent="45085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ea typeface="Times New Roman" pitchFamily="18" charset="0"/>
              <a:cs typeface="Arial" pitchFamily="34" charset="0"/>
            </a:endParaRPr>
          </a:p>
          <a:p>
            <a:pPr marR="0" lvl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Специальность  54.02.01 Дизайн (по отраслям) </a:t>
            </a:r>
          </a:p>
          <a:p>
            <a:pPr marL="0" marR="0" lvl="0" indent="45085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ОП.03 Рисунок с основами перспективы;</a:t>
            </a:r>
          </a:p>
          <a:p>
            <a:pPr marL="0" marR="0" lvl="0" indent="45085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ОП.10  Рисунок;</a:t>
            </a:r>
          </a:p>
          <a:p>
            <a:pPr marL="0" marR="0" lvl="0" indent="45085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01.01 Дизайн-проектирование; </a:t>
            </a:r>
          </a:p>
          <a:p>
            <a:pPr marL="0" marR="0" lvl="0" indent="45085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03.01 Основы стандартизации, сертификации, метрологии;</a:t>
            </a:r>
          </a:p>
          <a:p>
            <a:pPr marL="0" marR="0" lvl="0" indent="45085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05.03 Перспектива;</a:t>
            </a:r>
          </a:p>
          <a:p>
            <a:pPr marL="0" marR="0" lvl="0" indent="45085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ea typeface="Times New Roman" pitchFamily="18" charset="0"/>
              <a:cs typeface="Arial" pitchFamily="34" charset="0"/>
            </a:endParaRPr>
          </a:p>
          <a:p>
            <a:pPr marR="0" lvl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Специальность  09.02.05 Прикладная информатика (по отраслям) </a:t>
            </a:r>
            <a:endParaRPr lang="ru-RU" sz="2200" dirty="0" smtClean="0">
              <a:latin typeface="Franklin Gothic Medium" pitchFamily="34" charset="0"/>
              <a:ea typeface="Times New Roman" pitchFamily="18" charset="0"/>
              <a:cs typeface="Arial" pitchFamily="34" charset="0"/>
            </a:endParaRPr>
          </a:p>
          <a:p>
            <a:pPr marR="0" lvl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       МДК 04.04 Трехмерная графика; </a:t>
            </a:r>
          </a:p>
          <a:p>
            <a:pPr marR="0" lvl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ea typeface="Times New Roman" pitchFamily="18" charset="0"/>
              <a:cs typeface="Arial" pitchFamily="34" charset="0"/>
            </a:endParaRPr>
          </a:p>
          <a:p>
            <a:pPr marR="0" lvl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пециальность 050148 Педагогика дополнительного образования </a:t>
            </a:r>
          </a:p>
          <a:p>
            <a:pPr marR="0" lvl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-       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 10 Основы сценического оформления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Награды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6802" name="Picture 2" descr="D:\АТТЕСТАЦИЯ\АТТЕСТАЦИЯ 2018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21" y="954069"/>
            <a:ext cx="3858940" cy="545730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803" name="Picture 3" descr="D:\АТТЕСТАЦИЯ\АТТЕСТАЦИЯ 2018\2.jpg"/>
          <p:cNvPicPr>
            <a:picLocks noChangeAspect="1" noChangeArrowheads="1"/>
          </p:cNvPicPr>
          <p:nvPr/>
        </p:nvPicPr>
        <p:blipFill>
          <a:blip r:embed="rId3" cstate="print"/>
          <a:srcRect b="984"/>
          <a:stretch>
            <a:fillRect/>
          </a:stretch>
        </p:blipFill>
        <p:spPr bwMode="auto">
          <a:xfrm>
            <a:off x="4572000" y="954310"/>
            <a:ext cx="3929090" cy="54750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Награды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28596" y="928670"/>
          <a:ext cx="3941871" cy="5572164"/>
        </p:xfrm>
        <a:graphic>
          <a:graphicData uri="http://schemas.openxmlformats.org/presentationml/2006/ole">
            <p:oleObj spid="_x0000_s38918" name="PDF" r:id="rId3" imgW="0" imgH="0" progId="">
              <p:embed/>
            </p:oleObj>
          </a:graphicData>
        </a:graphic>
      </p:graphicFrame>
      <p:pic>
        <p:nvPicPr>
          <p:cNvPr id="36870" name="Picture 6" descr="D:\АТТЕСТАЦИЯ\НАГРАЖДЕНИЕ 2018.11.01\Терентьева В.М\Терентьева В.М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489" y="928670"/>
            <a:ext cx="3947784" cy="557216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Награды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6868" name="Picture 4" descr="D:\АТТЕСТАЦИЯ\НАГРАЖДЕНИЕ 2018.11.01\Терентьева В.М\грамота22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t="1396" b="2264"/>
          <a:stretch>
            <a:fillRect/>
          </a:stretch>
        </p:blipFill>
        <p:spPr bwMode="auto">
          <a:xfrm>
            <a:off x="500034" y="959758"/>
            <a:ext cx="4071966" cy="5541076"/>
          </a:xfrm>
          <a:prstGeom prst="rect">
            <a:avLst/>
          </a:prstGeom>
          <a:noFill/>
        </p:spPr>
      </p:pic>
      <p:pic>
        <p:nvPicPr>
          <p:cNvPr id="36869" name="Picture 5" descr="D:\АТТЕСТАЦИЯ\НАГРАЖДЕНИЕ 2018.11.01\Терентьева В.М\грамота2.jpg"/>
          <p:cNvPicPr>
            <a:picLocks noChangeAspect="1" noChangeArrowheads="1"/>
          </p:cNvPicPr>
          <p:nvPr/>
        </p:nvPicPr>
        <p:blipFill>
          <a:blip r:embed="rId3" cstate="print"/>
          <a:srcRect l="5368" t="1296" r="1820" b="1531"/>
          <a:stretch>
            <a:fillRect/>
          </a:stretch>
        </p:blipFill>
        <p:spPr bwMode="auto">
          <a:xfrm>
            <a:off x="4857752" y="932872"/>
            <a:ext cx="3786214" cy="556796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Награды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6876" name="Picture 12" descr="C:\Users\User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75951">
            <a:off x="4160959" y="1228257"/>
            <a:ext cx="3535229" cy="4976002"/>
          </a:xfrm>
          <a:prstGeom prst="rect">
            <a:avLst/>
          </a:prstGeom>
          <a:noFill/>
        </p:spPr>
      </p:pic>
      <p:pic>
        <p:nvPicPr>
          <p:cNvPr id="36875" name="Picture 11" descr="F:\наташа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l="10369"/>
          <a:stretch>
            <a:fillRect/>
          </a:stretch>
        </p:blipFill>
        <p:spPr bwMode="auto">
          <a:xfrm rot="20643950">
            <a:off x="1242959" y="1461248"/>
            <a:ext cx="3336129" cy="49627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Награды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4786314" y="1000108"/>
          <a:ext cx="3741744" cy="5405680"/>
        </p:xfrm>
        <a:graphic>
          <a:graphicData uri="http://schemas.openxmlformats.org/presentationml/2006/ole">
            <p:oleObj spid="_x0000_s37895" name="PDF" r:id="rId3" imgW="0" imgH="0" progId="">
              <p:embed/>
            </p:oleObj>
          </a:graphicData>
        </a:graphic>
      </p:graphicFrame>
      <p:pic>
        <p:nvPicPr>
          <p:cNvPr id="36872" name="Picture 8" descr="D:\АТТЕСТАЦИЯ\НАГРАЖДЕНИЕ 2018.11.01\терентьева\IMG_20180503_162719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t="3516" b="9765"/>
          <a:stretch>
            <a:fillRect/>
          </a:stretch>
        </p:blipFill>
        <p:spPr bwMode="auto">
          <a:xfrm>
            <a:off x="571472" y="1000108"/>
            <a:ext cx="3751048" cy="54214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Награды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6871" name="Object 7"/>
          <p:cNvGraphicFramePr>
            <a:graphicFrameLocks noChangeAspect="1"/>
          </p:cNvGraphicFramePr>
          <p:nvPr/>
        </p:nvGraphicFramePr>
        <p:xfrm>
          <a:off x="500034" y="1000107"/>
          <a:ext cx="3786214" cy="5469925"/>
        </p:xfrm>
        <a:graphic>
          <a:graphicData uri="http://schemas.openxmlformats.org/presentationml/2006/ole">
            <p:oleObj spid="_x0000_s78855" name="PDF" r:id="rId3" imgW="0" imgH="0" progId="">
              <p:embed/>
            </p:oleObj>
          </a:graphicData>
        </a:graphic>
      </p:graphicFrame>
      <p:pic>
        <p:nvPicPr>
          <p:cNvPr id="36873" name="Picture 9" descr="D:\АТТЕСТАЦИЯ\НАГРАЖДЕНИЕ 2018.11.01\терентьева\IMG_20180503_162610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t="8594" r="10156" b="7031"/>
          <a:stretch>
            <a:fillRect/>
          </a:stretch>
        </p:blipFill>
        <p:spPr bwMode="auto">
          <a:xfrm>
            <a:off x="4929190" y="1000108"/>
            <a:ext cx="3643338" cy="54428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00034" y="1071546"/>
            <a:ext cx="3714776" cy="550072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1071546"/>
            <a:ext cx="3929090" cy="550072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57290" y="-24"/>
            <a:ext cx="664373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Общие </a:t>
            </a: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сведения</a:t>
            </a:r>
          </a:p>
        </p:txBody>
      </p:sp>
      <p:pic>
        <p:nvPicPr>
          <p:cNvPr id="2050" name="Picture 2" descr="D:\АТТЕСТАЦИЯ\АТТЕСТАЦИЯ 2018\аттестация\img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3571900" cy="5416877"/>
          </a:xfrm>
          <a:prstGeom prst="rect">
            <a:avLst/>
          </a:prstGeom>
          <a:noFill/>
        </p:spPr>
      </p:pic>
      <p:pic>
        <p:nvPicPr>
          <p:cNvPr id="2051" name="Picture 3" descr="D:\АТТЕСТАЦИЯ\АТТЕСТАЦИЯ 2018\аттестация\img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796604" cy="539548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28662" y="1357298"/>
            <a:ext cx="7429552" cy="528641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11456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Свидетельство на право участия в оценке демонстрационного экзамена по стандартам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WORLDSKILLS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86019" name="Object 3"/>
          <p:cNvGraphicFramePr>
            <a:graphicFrameLocks noChangeAspect="1"/>
          </p:cNvGraphicFramePr>
          <p:nvPr/>
        </p:nvGraphicFramePr>
        <p:xfrm>
          <a:off x="1000100" y="1417014"/>
          <a:ext cx="7286676" cy="5155258"/>
        </p:xfrm>
        <a:graphic>
          <a:graphicData uri="http://schemas.openxmlformats.org/presentationml/2006/ole">
            <p:oleObj spid="_x0000_s86023" name="PDF" r:id="rId3" imgW="0" imgH="0" progId="">
              <p:embed/>
            </p:oleObj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Методическая работа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37" y="951550"/>
          <a:ext cx="9001157" cy="51378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5787"/>
                <a:gridCol w="2000264"/>
                <a:gridCol w="62151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Franklin Gothic Medium" pitchFamily="34" charset="0"/>
                        </a:rPr>
                        <a:t>Год 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Franklin Gothic Medium" pitchFamily="34" charset="0"/>
                        </a:rPr>
                        <a:t>Тема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Franklin Gothic Medium" pitchFamily="34" charset="0"/>
                        </a:rPr>
                        <a:t>Мероприятия 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343804"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2013</a:t>
                      </a:r>
                      <a:r>
                        <a:rPr lang="ru-RU" sz="17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2016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«Применение ИКТ в преподавании художественно-графических дисциплин в  условиях реализации ФГОС»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Конспекты занятий по МДК 01.01 Дизайн-проектирование, МДК 05.03 Перспектива; презентации к данным занятиям и </a:t>
                      </a:r>
                      <a:r>
                        <a:rPr lang="ru-RU" sz="170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мультимедийный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электронный учебно-методический комплекс. </a:t>
                      </a:r>
                      <a:r>
                        <a:rPr lang="ru-RU" sz="17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етодические рекомендации для преподавателей «Работа по созданию презентаций в программе </a:t>
                      </a:r>
                      <a:r>
                        <a:rPr lang="en-US" sz="170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Pawer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Point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Мастер-класс для преподавателей образовательных учреждений:</a:t>
                      </a:r>
                      <a:r>
                        <a:rPr lang="ru-RU" sz="17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ГБПОУ КК «</a:t>
                      </a:r>
                      <a:r>
                        <a:rPr lang="ru-RU" sz="170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Апширонский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лесхоз-техникум»;</a:t>
                      </a:r>
                      <a:r>
                        <a:rPr lang="ru-RU" sz="17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для преподавателей детских школ искусства </a:t>
                      </a:r>
                      <a:r>
                        <a:rPr lang="ru-RU" sz="170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Гурьевского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района</a:t>
                      </a:r>
                      <a:endParaRPr lang="ru-RU" sz="170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2016</a:t>
                      </a:r>
                      <a:r>
                        <a:rPr lang="ru-RU" sz="17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2018 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«Проектная деятельность в рамках проведения занятий на специальности Дизайн, ПМ.01, МДК 01.01Дизайн-проектирование»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- Открытое занятие,</a:t>
                      </a:r>
                      <a:r>
                        <a:rPr lang="ru-RU" sz="17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т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ема «Основные условия создания </a:t>
                      </a:r>
                      <a:r>
                        <a:rPr lang="ru-RU" sz="170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дизайн-продукта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», 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II 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курс, МДК 01.01 Дизайн-проектирование. Разработан и сформирован сборник задач, упражнений;</a:t>
                      </a:r>
                    </a:p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- Выступление на педагогических советах, педагогических чтениях: «Сравнительный анализ ФГОС и профессионального стандарта по направлению «Графический дизайн», «Формирование практического опыта и профессиональных компетенций в рамках учебной и профессиональной практик».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Публикации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142984"/>
            <a:ext cx="75724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200" dirty="0" smtClean="0">
                <a:latin typeface="Franklin Gothic Medium" pitchFamily="34" charset="0"/>
              </a:rPr>
              <a:t>2016г.  «Применение ИКТ в преподавании художественно-графических дисциплин при формировании ОК, ПК в  условиях реализации ФГОС» издание «ОКО»;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Franklin Gothic Medium" pitchFamily="34" charset="0"/>
              </a:rPr>
              <a:t> 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2017г. Публикация статьи на официальном сайте Всероссийского образовательно-просветительского издания «Альманах педагога», тема «Внедрение инновационных образовательных технологий в процесс обучения» свидетельство о публикации  серия АА№12482 от 21.01.2017г.;</a:t>
            </a:r>
          </a:p>
          <a:p>
            <a:pPr algn="just">
              <a:buFontTx/>
              <a:buChar char="-"/>
            </a:pPr>
            <a:endParaRPr lang="ru-RU" sz="2200" dirty="0" smtClean="0">
              <a:latin typeface="Franklin Gothic Medium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sz="2200" dirty="0" smtClean="0">
                <a:latin typeface="Franklin Gothic Medium" pitchFamily="34" charset="0"/>
              </a:rPr>
              <a:t>2018г. «Проектная деятельность в рамках проведения занятий на специальности Дизайн, ПМ.01, МДК 01.01Дизайн-проектирование» издание «ОКО» и </a:t>
            </a:r>
            <a:r>
              <a:rPr lang="ru-RU" sz="2200" dirty="0" err="1" smtClean="0">
                <a:latin typeface="Franklin Gothic Medium" pitchFamily="34" charset="0"/>
              </a:rPr>
              <a:t>БифКемГУ</a:t>
            </a:r>
            <a:endParaRPr lang="ru-RU" sz="2200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71472" y="785794"/>
            <a:ext cx="7858180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Мой мини-сайт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7858180" cy="589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1357298"/>
            <a:ext cx="8643998" cy="528641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964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Используемые педагогические технологии (элементы)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571612"/>
          <a:ext cx="8001056" cy="35004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0528"/>
                <a:gridCol w="4000528"/>
              </a:tblGrid>
              <a:tr h="70009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Внедрение</a:t>
                      </a:r>
                      <a:endParaRPr lang="ru-RU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 проектов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системе</a:t>
                      </a:r>
                      <a:endParaRPr lang="ru-RU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Технология развивающего обучения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отдельных занятиях</a:t>
                      </a:r>
                      <a:endParaRPr lang="ru-RU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Предметно-ориентированная технология обучения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отдельных занятиях</a:t>
                      </a:r>
                      <a:endParaRPr lang="ru-RU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Информационно-коммуникационные технологии обучения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системе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Профориентационная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работа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0034" y="1785926"/>
          <a:ext cx="8072494" cy="28557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14512"/>
                <a:gridCol w="6357982"/>
              </a:tblGrid>
              <a:tr h="84402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Franklin Gothic Medium" pitchFamily="34" charset="0"/>
                        </a:rPr>
                        <a:t>Год </a:t>
                      </a:r>
                      <a:endParaRPr lang="ru-RU" sz="200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Franklin Gothic Medium" pitchFamily="34" charset="0"/>
                        </a:rPr>
                        <a:t>Мероприятия</a:t>
                      </a:r>
                      <a:endParaRPr lang="ru-RU" sz="200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84402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Franklin Gothic Medium" pitchFamily="34" charset="0"/>
                        </a:rPr>
                        <a:t>2018</a:t>
                      </a:r>
                      <a:endParaRPr lang="ru-RU" sz="200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556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2000" dirty="0" smtClean="0">
                          <a:latin typeface="Franklin Gothic Medium" pitchFamily="34" charset="0"/>
                        </a:rPr>
                        <a:t>-  Занятия профессиональных проб «Создание объектов в программе 3</a:t>
                      </a:r>
                      <a:r>
                        <a:rPr lang="en-US" sz="2000" dirty="0" err="1" smtClean="0">
                          <a:latin typeface="Franklin Gothic Medium" pitchFamily="34" charset="0"/>
                        </a:rPr>
                        <a:t>ds</a:t>
                      </a:r>
                      <a:r>
                        <a:rPr lang="en-US" sz="2000" dirty="0" smtClean="0">
                          <a:latin typeface="Franklin Gothic Medium" pitchFamily="34" charset="0"/>
                        </a:rPr>
                        <a:t> Max</a:t>
                      </a:r>
                      <a:r>
                        <a:rPr lang="ru-RU" sz="2000" dirty="0" smtClean="0">
                          <a:latin typeface="Franklin Gothic Medium" pitchFamily="34" charset="0"/>
                        </a:rPr>
                        <a:t>»</a:t>
                      </a:r>
                    </a:p>
                    <a:p>
                      <a:endParaRPr lang="ru-RU" sz="200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84402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Franklin Gothic Medium" pitchFamily="34" charset="0"/>
                        </a:rPr>
                        <a:t>2013 - 2018</a:t>
                      </a:r>
                      <a:endParaRPr lang="ru-RU" sz="200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556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Franklin Gothic Medium" pitchFamily="34" charset="0"/>
                        </a:rPr>
                        <a:t>- Разработка рекламного материала образовательного учреждения</a:t>
                      </a:r>
                    </a:p>
                    <a:p>
                      <a:endParaRPr lang="ru-RU" sz="200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Педагогическая практика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582341"/>
            <a:ext cx="76438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7063" algn="just"/>
            <a:r>
              <a:rPr lang="ru-RU" sz="2400" dirty="0" smtClean="0">
                <a:latin typeface="Franklin Gothic Medium" pitchFamily="34" charset="0"/>
              </a:rPr>
              <a:t>Подготовку студентов на специальности 54.02.01 Дизайн (по отраслям):</a:t>
            </a:r>
          </a:p>
          <a:p>
            <a:pPr indent="627063" algn="just">
              <a:buFontTx/>
              <a:buChar char="-"/>
            </a:pPr>
            <a:r>
              <a:rPr lang="ru-RU" sz="2400" dirty="0" smtClean="0">
                <a:latin typeface="Franklin Gothic Medium" pitchFamily="34" charset="0"/>
              </a:rPr>
              <a:t>по учебной практике « Экскурсионно-ознакомительная»; </a:t>
            </a:r>
          </a:p>
          <a:p>
            <a:pPr indent="627063">
              <a:buFontTx/>
              <a:buChar char="-"/>
            </a:pPr>
            <a:r>
              <a:rPr lang="ru-RU" sz="2400" dirty="0" smtClean="0">
                <a:latin typeface="Franklin Gothic Medium" pitchFamily="34" charset="0"/>
              </a:rPr>
              <a:t>по производственной практике «Проектирование малых декоративных форм интерьера и экстерьера», «Разработка художественно-конструкторских проектов», «Проектирование по заданию базового предприятия», «Контроль за изготовлением изделий», «Организация работы коллектива исполнителей», «Художественно-оформительские работы»</a:t>
            </a:r>
            <a:endParaRPr lang="ru-RU" sz="2400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14282" y="785794"/>
            <a:ext cx="8643998" cy="5857916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Классное руководство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1428736"/>
            <a:ext cx="7429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Franklin Gothic Medium" pitchFamily="34" charset="0"/>
              </a:rPr>
              <a:t>Посещение и  участие в выставках и конкурсах городских и областных выставок   Музейно-выставочного центра г. Белово «Вернисаж»  (2014г. – 2018 гг.).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Medium" pitchFamily="34" charset="0"/>
              </a:rPr>
              <a:t>-  Организация и участие в оформлении мероприятия посвященного 55- летнему юбилею Беловского педагогического колледжа, а так же к ежегодному мероприятию «Последний звонок». 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Medium" pitchFamily="34" charset="0"/>
              </a:rPr>
              <a:t>- Посещение выставки декоративно-прикладного и технического творчества и участие в мастер-классе «Выполнение цветов из вискозных салфеток» на базе Дома творчества г. Белово. 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Medium" pitchFamily="34" charset="0"/>
              </a:rPr>
              <a:t>- Проведение мастер-класса «Технология выполнения гигантских цветов из гофрированной бумаги» для студентов специальности Дизайн Беловского педагогического колледжа. 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Medium" pitchFamily="34" charset="0"/>
              </a:rPr>
              <a:t>- В преддверии 80-летия г. Белово разработка и проведение классного часа «Город, в котором я живу»  совместно со студентами 1 курса специальности Дизайн для обучающихся специальности 54.02.01Дизайн</a:t>
            </a:r>
            <a:endParaRPr lang="ru-RU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85720" y="1071546"/>
            <a:ext cx="3929090" cy="5429288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1071546"/>
            <a:ext cx="4000528" cy="5429288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57290" y="-24"/>
            <a:ext cx="664373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Общие </a:t>
            </a: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сведения</a:t>
            </a:r>
          </a:p>
        </p:txBody>
      </p:sp>
      <p:pic>
        <p:nvPicPr>
          <p:cNvPr id="3074" name="Picture 2" descr="D:\АТТЕСТАЦИЯ\АТТЕСТАЦИЯ 2018\аттестация\img010.jpg"/>
          <p:cNvPicPr>
            <a:picLocks noChangeAspect="1" noChangeArrowheads="1"/>
          </p:cNvPicPr>
          <p:nvPr/>
        </p:nvPicPr>
        <p:blipFill>
          <a:blip r:embed="rId2" cstate="print"/>
          <a:srcRect l="12094" t="13021" r="5113" b="2900"/>
          <a:stretch>
            <a:fillRect/>
          </a:stretch>
        </p:blipFill>
        <p:spPr bwMode="auto">
          <a:xfrm>
            <a:off x="5083601" y="1357298"/>
            <a:ext cx="3488928" cy="4925510"/>
          </a:xfrm>
          <a:prstGeom prst="rect">
            <a:avLst/>
          </a:prstGeom>
          <a:noFill/>
        </p:spPr>
      </p:pic>
      <p:pic>
        <p:nvPicPr>
          <p:cNvPr id="2" name="Picture 4" descr="C:\Users\User\Desktop\565.jpg"/>
          <p:cNvPicPr>
            <a:picLocks noChangeAspect="1" noChangeArrowheads="1"/>
          </p:cNvPicPr>
          <p:nvPr/>
        </p:nvPicPr>
        <p:blipFill>
          <a:blip r:embed="rId3" cstate="print"/>
          <a:srcRect l="22297" r="11077" b="33392"/>
          <a:stretch>
            <a:fillRect/>
          </a:stretch>
        </p:blipFill>
        <p:spPr bwMode="auto">
          <a:xfrm>
            <a:off x="500034" y="1285860"/>
            <a:ext cx="3485561" cy="492922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57158" y="1000108"/>
            <a:ext cx="8429684" cy="5572164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57290" y="-24"/>
            <a:ext cx="664373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Общие </a:t>
            </a: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сведения</a:t>
            </a:r>
          </a:p>
        </p:txBody>
      </p:sp>
      <p:pic>
        <p:nvPicPr>
          <p:cNvPr id="1026" name="Picture 2" descr="F:\Диплом Терентьева В.М.png"/>
          <p:cNvPicPr>
            <a:picLocks noChangeAspect="1" noChangeArrowheads="1"/>
          </p:cNvPicPr>
          <p:nvPr/>
        </p:nvPicPr>
        <p:blipFill>
          <a:blip r:embed="rId2" cstate="print"/>
          <a:srcRect l="7943" t="15601" r="8217" b="8889"/>
          <a:stretch>
            <a:fillRect/>
          </a:stretch>
        </p:blipFill>
        <p:spPr bwMode="auto">
          <a:xfrm>
            <a:off x="571472" y="1214422"/>
            <a:ext cx="3823980" cy="51435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393" name="Picture 1" descr="F:\Терентьева В.М..png"/>
          <p:cNvPicPr>
            <a:picLocks noChangeAspect="1" noChangeArrowheads="1"/>
          </p:cNvPicPr>
          <p:nvPr/>
        </p:nvPicPr>
        <p:blipFill>
          <a:blip r:embed="rId3" cstate="print"/>
          <a:srcRect l="7943" t="15601" r="8217" b="9513"/>
          <a:stretch>
            <a:fillRect/>
          </a:stretch>
        </p:blipFill>
        <p:spPr bwMode="auto">
          <a:xfrm>
            <a:off x="4643438" y="1214422"/>
            <a:ext cx="3929892" cy="51435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285784" y="76778"/>
            <a:ext cx="971553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Повышение квалификации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9864193"/>
              </p:ext>
            </p:extLst>
          </p:nvPr>
        </p:nvGraphicFramePr>
        <p:xfrm>
          <a:off x="214282" y="1285860"/>
          <a:ext cx="8643966" cy="492922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17002"/>
                <a:gridCol w="1983394"/>
                <a:gridCol w="5643570"/>
              </a:tblGrid>
              <a:tr h="7500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ГОД/</a:t>
                      </a:r>
                    </a:p>
                    <a:p>
                      <a:pPr algn="ctr"/>
                      <a:r>
                        <a:rPr lang="ru-RU" dirty="0" smtClean="0"/>
                        <a:t>ЧАСЫ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</a:rPr>
                        <a:t>ОСВОЕНИЯ</a:t>
                      </a:r>
                      <a:endParaRPr lang="ru-RU" b="0" dirty="0">
                        <a:solidFill>
                          <a:schemeClr val="bg1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132160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2012/</a:t>
                      </a:r>
                    </a:p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72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ГОУ «КРИРПО»</a:t>
                      </a:r>
                    </a:p>
                    <a:p>
                      <a:pPr algn="ctr"/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«Теория и методика педагогической экспертизы деятельности ОУ общего и профессионального образования и мониторинга ГОС» №1011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107157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2013/</a:t>
                      </a:r>
                    </a:p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ФГБОУ ВПО «</a:t>
                      </a:r>
                      <a:r>
                        <a:rPr kumimoji="0" lang="ru-RU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КемГУКИ</a:t>
                      </a:r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«Декоративно-прикладное искусство», №312, «Дизайн», №288;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178595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2017/</a:t>
                      </a:r>
                    </a:p>
                    <a:p>
                      <a:pPr algn="ctr"/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108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ГБУ ДПО «КРИРПО»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«Психолого-педагогическое и методическое сопровождение конкурсов руководящих и профессионально-педагогических работников учреждений профессионального образования», 42ПК №001620, регистрационный номер 5431</a:t>
                      </a:r>
                      <a:endParaRPr lang="ru-RU" b="0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42910" y="1000108"/>
            <a:ext cx="7786742" cy="5572164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76778"/>
            <a:ext cx="971553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Повышение квалификации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435" name="Picture 3" descr="C:\Users\User\Desktop\777.jpg"/>
          <p:cNvPicPr>
            <a:picLocks noChangeAspect="1" noChangeArrowheads="1"/>
          </p:cNvPicPr>
          <p:nvPr/>
        </p:nvPicPr>
        <p:blipFill>
          <a:blip r:embed="rId2" cstate="print"/>
          <a:srcRect l="2432" t="1802" r="2282" b="2778"/>
          <a:stretch>
            <a:fillRect/>
          </a:stretch>
        </p:blipFill>
        <p:spPr bwMode="auto">
          <a:xfrm>
            <a:off x="857224" y="1142984"/>
            <a:ext cx="7353080" cy="521495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928670"/>
            <a:ext cx="7786742" cy="564360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Преподаваемые УД и МДК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42910" y="910313"/>
            <a:ext cx="778674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Специальность 54.02.01 Дизайн (по отраслям):</a:t>
            </a: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ОП.03 Рисунок с основами  перспективы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- ОП.10  Рисунок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- МДК 01.01 Дизайн-проектирование</a:t>
            </a:r>
            <a:endParaRPr lang="ru-RU" sz="1100" dirty="0" smtClean="0">
              <a:latin typeface="Franklin Gothic Medium" pitchFamily="34" charset="0"/>
              <a:cs typeface="Arial" pitchFamily="34" charset="0"/>
            </a:endParaRPr>
          </a:p>
          <a:p>
            <a:pPr marL="361950" marR="0" lvl="0" indent="793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МДК 03.01 Основы стандартизации, сертификации,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 метрологии</a:t>
            </a:r>
          </a:p>
          <a:p>
            <a:pPr marL="361950" marR="0" lvl="0" indent="793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МДК 05.03 Перспектива</a:t>
            </a:r>
          </a:p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0000"/>
              </a:solidFill>
              <a:latin typeface="Franklin Gothic Medium" pitchFamily="34" charset="0"/>
              <a:ea typeface="Times New Roman" pitchFamily="18" charset="0"/>
              <a:cs typeface="Arial" pitchFamily="34" charset="0"/>
            </a:endParaRPr>
          </a:p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Специальность </a:t>
            </a:r>
            <a:r>
              <a:rPr lang="ru-RU" sz="2400" dirty="0" smtClean="0">
                <a:latin typeface="Franklin Gothic Medium" pitchFamily="34" charset="0"/>
              </a:rPr>
              <a:t>09.02.05</a:t>
            </a:r>
            <a:r>
              <a:rPr lang="ru-RU" sz="2400" dirty="0" smtClean="0">
                <a:solidFill>
                  <a:srgbClr val="000000"/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Прикладная информатика</a:t>
            </a:r>
          </a:p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(по отраслям):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- МДК 04.04 Трехмерная графика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ea typeface="Times New Roman" pitchFamily="18" charset="0"/>
              <a:cs typeface="Arial" pitchFamily="34" charset="0"/>
            </a:endParaRPr>
          </a:p>
          <a:p>
            <a:pPr marL="361950" lvl="0" indent="79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Franklin Gothic Medium" pitchFamily="34" charset="0"/>
              </a:rPr>
              <a:t>Специальность 050148 Педагогика дополнительного образования 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Franklin Gothic Medium" pitchFamily="34" charset="0"/>
              </a:rPr>
              <a:t>-  </a:t>
            </a:r>
            <a:r>
              <a:rPr lang="ru-RU" sz="24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 10 Основы сценического оформления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928670"/>
            <a:ext cx="7786742" cy="5643602"/>
          </a:xfrm>
          <a:prstGeom prst="rect">
            <a:avLst/>
          </a:prstGeom>
          <a:solidFill>
            <a:srgbClr val="FFFFCC"/>
          </a:solidFill>
          <a:ln w="76200">
            <a:solidFill>
              <a:srgbClr val="F7994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Качестово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6" y="1000108"/>
            <a:ext cx="87154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ОП.03 Рисунок с основами  перспективы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Arial" pitchFamily="34" charset="0"/>
              </a:rPr>
              <a:t>,  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ОП.10  Рисунок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1819</Words>
  <Application>Microsoft Office PowerPoint</Application>
  <PresentationFormat>Экран (4:3)</PresentationFormat>
  <Paragraphs>196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IKC</cp:lastModifiedBy>
  <cp:revision>65</cp:revision>
  <dcterms:created xsi:type="dcterms:W3CDTF">2018-08-23T04:02:42Z</dcterms:created>
  <dcterms:modified xsi:type="dcterms:W3CDTF">2018-08-29T23:21:37Z</dcterms:modified>
</cp:coreProperties>
</file>