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9"/>
  </p:handoutMasterIdLst>
  <p:sldIdLst>
    <p:sldId id="256" r:id="rId2"/>
    <p:sldId id="261" r:id="rId3"/>
    <p:sldId id="262" r:id="rId4"/>
    <p:sldId id="263" r:id="rId5"/>
    <p:sldId id="264" r:id="rId6"/>
    <p:sldId id="265" r:id="rId7"/>
    <p:sldId id="267" r:id="rId8"/>
    <p:sldId id="269" r:id="rId9"/>
    <p:sldId id="270" r:id="rId10"/>
    <p:sldId id="272" r:id="rId11"/>
    <p:sldId id="273" r:id="rId12"/>
    <p:sldId id="274" r:id="rId13"/>
    <p:sldId id="275" r:id="rId14"/>
    <p:sldId id="276" r:id="rId15"/>
    <p:sldId id="279" r:id="rId16"/>
    <p:sldId id="277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900"/>
    <a:srgbClr val="173A8D"/>
    <a:srgbClr val="129481"/>
    <a:srgbClr val="0F2741"/>
    <a:srgbClr val="001736"/>
    <a:srgbClr val="003374"/>
    <a:srgbClr val="C9A093"/>
    <a:srgbClr val="F1F1F1"/>
    <a:srgbClr val="385592"/>
    <a:srgbClr val="3A589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56" d="100"/>
          <a:sy n="56" d="100"/>
        </p:scale>
        <p:origin x="-89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2012-2013</c:v>
                </c:pt>
              </c:strCache>
            </c:strRef>
          </c:tx>
          <c:dLbls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2013-2014</c:v>
                </c:pt>
              </c:strCache>
            </c:strRef>
          </c:tx>
          <c:dLbls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2016-2017</c:v>
                </c:pt>
              </c:strCache>
            </c:strRef>
          </c:tx>
          <c:dLbls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</c:ser>
        <c:shape val="box"/>
        <c:axId val="65174912"/>
        <c:axId val="65188992"/>
        <c:axId val="0"/>
      </c:bar3DChart>
      <c:catAx>
        <c:axId val="65174912"/>
        <c:scaling>
          <c:orientation val="minMax"/>
        </c:scaling>
        <c:axPos val="b"/>
        <c:numFmt formatCode="General" sourceLinked="1"/>
        <c:tickLblPos val="nextTo"/>
        <c:crossAx val="65188992"/>
        <c:crosses val="autoZero"/>
        <c:auto val="1"/>
        <c:lblAlgn val="ctr"/>
        <c:lblOffset val="100"/>
      </c:catAx>
      <c:valAx>
        <c:axId val="65188992"/>
        <c:scaling>
          <c:orientation val="minMax"/>
        </c:scaling>
        <c:axPos val="l"/>
        <c:majorGridlines/>
        <c:numFmt formatCode="0%" sourceLinked="1"/>
        <c:tickLblPos val="nextTo"/>
        <c:crossAx val="6517491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3255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hportal.ru/" TargetMode="External"/><Relationship Id="rId7" Type="http://schemas.openxmlformats.org/officeDocument/2006/relationships/hyperlink" Target="http://nsportal.ru/" TargetMode="External"/><Relationship Id="rId2" Type="http://schemas.openxmlformats.org/officeDocument/2006/relationships/hyperlink" Target="http://pedsovet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tuit.ru/" TargetMode="External"/><Relationship Id="rId5" Type="http://schemas.openxmlformats.org/officeDocument/2006/relationships/hyperlink" Target="http://infourok.ru/" TargetMode="External"/><Relationship Id="rId4" Type="http://schemas.openxmlformats.org/officeDocument/2006/relationships/hyperlink" Target="http://www.metod-kopilka.ru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3772" y="886524"/>
            <a:ext cx="5692204" cy="788332"/>
          </a:xfrm>
        </p:spPr>
        <p:txBody>
          <a:bodyPr>
            <a:noAutofit/>
          </a:bodyPr>
          <a:lstStyle/>
          <a:p>
            <a:r>
              <a:rPr lang="ru-RU" sz="6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Портфолио</a:t>
            </a:r>
            <a:endParaRPr lang="en-US" sz="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pic>
        <p:nvPicPr>
          <p:cNvPr id="5" name="Picture 1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213" y="1863995"/>
            <a:ext cx="3850783" cy="48219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053070" y="4765182"/>
            <a:ext cx="30909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/>
              <a:t>Белоивановой</a:t>
            </a:r>
            <a:r>
              <a:rPr lang="ru-RU" sz="2800" b="1" dirty="0" smtClean="0"/>
              <a:t> Ирины Сергеевны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267459" y="5934670"/>
            <a:ext cx="38765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Преподавателя информатики</a:t>
            </a:r>
          </a:p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ГПОУ БПК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</a:rPr>
              <a:t>230701,09.02.05 Прикладная информатика (по отраслям) 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2013 - 2014 </a:t>
            </a:r>
            <a:r>
              <a:rPr lang="ru-RU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год:</a:t>
            </a:r>
          </a:p>
          <a:p>
            <a:pPr algn="just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всего-34 выпускника, </a:t>
            </a:r>
          </a:p>
          <a:p>
            <a:pPr algn="just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трудоустроилось  -24 человека (70,6%),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</a:rPr>
              <a:t>обучение в ВУЗе - 2 человека  (5,9%),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</a:rPr>
              <a:t> служба в армии – 8 человек (23,5%);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2016 -2017уч.год: </a:t>
            </a:r>
          </a:p>
          <a:p>
            <a:pPr algn="just">
              <a:lnSpc>
                <a:spcPct val="100000"/>
              </a:lnSpc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всего 26 выпускников,</a:t>
            </a:r>
          </a:p>
          <a:p>
            <a:pPr algn="just">
              <a:lnSpc>
                <a:spcPct val="100000"/>
              </a:lnSpc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трудоустроилось 21 человек (81%);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Трудоустройство выпускников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027" y="309093"/>
            <a:ext cx="7839635" cy="91440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Состою в </a:t>
            </a:r>
            <a:r>
              <a:rPr lang="ru-RU" dirty="0" err="1" smtClean="0"/>
              <a:t>интернет-сообществах</a:t>
            </a:r>
            <a:r>
              <a:rPr lang="ru-RU" dirty="0" smtClean="0"/>
              <a:t>: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277" y="1275008"/>
            <a:ext cx="8013074" cy="490195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Pedsovet</a:t>
            </a:r>
            <a:r>
              <a:rPr lang="ru-RU" dirty="0" smtClean="0"/>
              <a:t>» сообщество взаимопомощи учителей </a:t>
            </a:r>
            <a:r>
              <a:rPr lang="ru-RU" dirty="0" smtClean="0">
                <a:hlinkClick r:id="rId2"/>
              </a:rPr>
              <a:t>http://pedsovet.ru</a:t>
            </a:r>
            <a:r>
              <a:rPr lang="ru-RU" dirty="0" smtClean="0"/>
              <a:t>, </a:t>
            </a:r>
          </a:p>
          <a:p>
            <a:r>
              <a:rPr lang="ru-RU" dirty="0" smtClean="0"/>
              <a:t>учительский портал </a:t>
            </a:r>
            <a:r>
              <a:rPr lang="ru-RU" dirty="0" smtClean="0">
                <a:hlinkClick r:id="rId3"/>
              </a:rPr>
              <a:t>http://www.uchportal.ru/</a:t>
            </a:r>
            <a:r>
              <a:rPr lang="ru-RU" dirty="0" smtClean="0"/>
              <a:t>,</a:t>
            </a:r>
          </a:p>
          <a:p>
            <a:r>
              <a:rPr lang="ru-RU" dirty="0" smtClean="0"/>
              <a:t>методическая копилка </a:t>
            </a:r>
            <a:r>
              <a:rPr lang="ru-RU" dirty="0" smtClean="0">
                <a:hlinkClick r:id="rId4"/>
              </a:rPr>
              <a:t>http://www.metod-kopilka.ru/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Инфоурок</a:t>
            </a:r>
            <a:r>
              <a:rPr lang="ru-RU" dirty="0" err="1" smtClean="0">
                <a:hlinkClick r:id="rId5"/>
              </a:rPr>
              <a:t>http</a:t>
            </a:r>
            <a:r>
              <a:rPr lang="ru-RU" dirty="0" smtClean="0">
                <a:hlinkClick r:id="rId5"/>
              </a:rPr>
              <a:t>://infourok.ru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интернет университет информационных технологий  </a:t>
            </a:r>
            <a:r>
              <a:rPr lang="ru-RU" dirty="0" err="1" smtClean="0">
                <a:hlinkClick r:id="rId6"/>
              </a:rPr>
              <a:t>www.intuit.ru</a:t>
            </a:r>
            <a:r>
              <a:rPr lang="ru-RU" dirty="0" smtClean="0"/>
              <a:t>, </a:t>
            </a:r>
          </a:p>
          <a:p>
            <a:r>
              <a:rPr lang="ru-RU" dirty="0" smtClean="0"/>
              <a:t>сеть работников образования «Наша сеть»  </a:t>
            </a:r>
            <a:r>
              <a:rPr lang="ru-RU" dirty="0" smtClean="0">
                <a:hlinkClick r:id="rId7"/>
              </a:rPr>
              <a:t>http://nsportal.ru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на сайте Государственного профессионального образовательного учреждения «</a:t>
            </a:r>
            <a:r>
              <a:rPr lang="ru-RU" dirty="0" err="1" smtClean="0"/>
              <a:t>Беловский</a:t>
            </a:r>
            <a:r>
              <a:rPr lang="ru-RU" dirty="0" smtClean="0"/>
              <a:t> педагогический колледж» </a:t>
            </a:r>
            <a:r>
              <a:rPr lang="ru-RU" dirty="0" err="1" smtClean="0"/>
              <a:t>www.belpc.ru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800659" y="2289511"/>
          <a:ext cx="7869238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4619"/>
                <a:gridCol w="3934619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Название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Где используется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just"/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База </a:t>
                      </a:r>
                      <a:r>
                        <a:rPr kumimoji="0" lang="ru-RU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мультимедийных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презентаций и электронные учебно-методические комплексы по всем разделам учебных дисциплин: МДК 01.01 «Обработка отраслевой информации», БД.04 Информатика, ОП.08  Информатика с методикой преподавания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учебный процесс,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внеучебная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деятельность,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самостоятельная работа студентов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Мультимедийные средства обучения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Методическая работа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93862" y="1386886"/>
          <a:ext cx="8249693" cy="415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8783"/>
                <a:gridCol w="4647344"/>
                <a:gridCol w="2403566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Год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Виды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Где представлено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2012 г.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УМО программ по преподаваемым дисциплинам, рекомендовано Методическим советом ГПОУ БПК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 заседании МЦК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ГПОУ БПК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2013 г.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Комплект контрольно-оценочных средств по преподаваемым дисциплинам, рекомендовано Методическим советом ГПОУ БПК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 заседании МЦК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ГПОУ БПК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2017 г.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Методическая тема «Использование средств ИКТ на уроках Информатики при формировании ОК студентов в условиях реализации ФГОС»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 заседании МЦК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ГПОУ БПК</a:t>
                      </a:r>
                    </a:p>
                  </a:txBody>
                  <a:tcPr horzOverflow="overflow"/>
                </a:tc>
              </a:tr>
              <a:tr h="6364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2014 г.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Доклад  по теме «Секреты интерактивных презентаций»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Участие в педагогических чтениях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ГПОУ БПК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Используемые  педагогические технологии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элементы)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6113" y="2134964"/>
          <a:ext cx="7869238" cy="3563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4619"/>
                <a:gridCol w="3934619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Название</a:t>
                      </a:r>
                    </a:p>
                  </a:txBody>
                  <a:tcPr marL="68580" marR="68580" marT="9525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Внедрение в ВОП колледжа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9525" marB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Личностно-ориентированная технология обучения</a:t>
                      </a:r>
                    </a:p>
                  </a:txBody>
                  <a:tcPr marL="68580" marR="68580" marT="9525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В системе</a:t>
                      </a:r>
                    </a:p>
                  </a:txBody>
                  <a:tcPr marL="68580" marR="68580" marT="9525" marB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Технология развивающего обучения</a:t>
                      </a:r>
                    </a:p>
                  </a:txBody>
                  <a:tcPr marL="68580" marR="68580" marT="9525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На отдельных уроках</a:t>
                      </a:r>
                    </a:p>
                  </a:txBody>
                  <a:tcPr marL="68580" marR="68580" marT="9525" marB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Предметно-ориентированная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технология обучения</a:t>
                      </a:r>
                    </a:p>
                  </a:txBody>
                  <a:tcPr marL="68580" marR="68580" marT="9525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На отдельных уроках</a:t>
                      </a:r>
                    </a:p>
                  </a:txBody>
                  <a:tcPr marL="68580" marR="68580" marT="9525" marB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Информационно-коммуникационные технологии обучения</a:t>
                      </a:r>
                    </a:p>
                  </a:txBody>
                  <a:tcPr marL="68580" marR="68580" marT="9525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системе</a:t>
                      </a:r>
                    </a:p>
                  </a:txBody>
                  <a:tcPr marL="68580" marR="68580" marT="9525" marB="0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Проекты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7968" y="1327182"/>
            <a:ext cx="7869891" cy="44224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рамках дисциплины БД.04. Информатика совместно со студентами 1 курсов специальности 44.02.02 «Преподавание в начальных классах» разрабатываются     творческие  проекты в результате которых студенты создают интерактивные кроссворды, интерактивные тренажеры и интерактивные презентации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46113" y="1465263"/>
          <a:ext cx="7869237" cy="329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7391"/>
                <a:gridCol w="2968767"/>
                <a:gridCol w="2623079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Название мероприятия</a:t>
                      </a:r>
                    </a:p>
                  </a:txBody>
                  <a:tcPr marL="68580" marR="68580" marT="9525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Организатор, участник</a:t>
                      </a:r>
                    </a:p>
                  </a:txBody>
                  <a:tcPr marL="68580" marR="68580" marT="9525" marB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 – 2016 гг.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Учебная и производственная практика студентов специальности 230701,09.02.05 Прикладная информатика (по отраслям)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руководитель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 – 2016 гг.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Конференции по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учебной и производственной практике студентов специальности 230701,09.02.05 Прикладная информатика (по отраслям)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руководитель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Педагогическая практика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6112" y="5506575"/>
            <a:ext cx="7411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Качественная успеваемость составляет – 90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3944" y="1401334"/>
            <a:ext cx="4235634" cy="498658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данный момент являюсь классным руководителем группы студентов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курса, специальности 44.02.04 Специальное дошкольное образование. Студенты группы являются активными участниками студенческого самоуправления, принимают  участие в спортивно - массовых мероприятиях, участвовали в городском мероприятии  «Посвящение в студенты» (Октябрь, 2017г.),  приняли участи в  IV городском молодежном форуме «Территория молодых» (ноябрь,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2017г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Классное руководство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https://pp.userapi.com/c834103/v834103299/33ebb/_wHpevfYk-c.jpg"/>
          <p:cNvPicPr>
            <a:picLocks noChangeAspect="1" noChangeArrowheads="1"/>
          </p:cNvPicPr>
          <p:nvPr/>
        </p:nvPicPr>
        <p:blipFill>
          <a:blip r:embed="rId2" cstate="print"/>
          <a:srcRect t="19874" b="18175"/>
          <a:stretch>
            <a:fillRect/>
          </a:stretch>
        </p:blipFill>
        <p:spPr bwMode="auto">
          <a:xfrm rot="20653494">
            <a:off x="4726547" y="4150913"/>
            <a:ext cx="4417453" cy="2288523"/>
          </a:xfrm>
          <a:prstGeom prst="rect">
            <a:avLst/>
          </a:prstGeom>
          <a:noFill/>
        </p:spPr>
      </p:pic>
      <p:pic>
        <p:nvPicPr>
          <p:cNvPr id="3078" name="Picture 6" descr="https://pp.userapi.com/c840337/v840337983/25304/hPlSqseYFg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41839">
            <a:off x="5231287" y="1133342"/>
            <a:ext cx="3777400" cy="2511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 descr="\\Server\for_all\АТТЕСТАЦИЯ 1\базы данных\Аттест 2017-2018\Белоиванова И.С\Исправленное\Аттестационный 1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575" y="1554542"/>
            <a:ext cx="3255683" cy="4591681"/>
          </a:xfrm>
          <a:prstGeom prst="rect">
            <a:avLst/>
          </a:prstGeom>
          <a:noFill/>
        </p:spPr>
      </p:pic>
      <p:pic>
        <p:nvPicPr>
          <p:cNvPr id="1027" name="Picture 3" descr="\\Server\for_all\АТТЕСТАЦИЯ 1\базы данных\Аттест 2017-2018\Белоиванова И.С\Исправленное\Аттестационный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400" y="1407459"/>
            <a:ext cx="3326106" cy="4729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Общие сведения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Дата рождения  </a:t>
            </a:r>
            <a:r>
              <a:rPr lang="ru-RU" dirty="0" smtClean="0"/>
              <a:t>- 10.03.1986г.</a:t>
            </a:r>
          </a:p>
          <a:p>
            <a:pPr>
              <a:buNone/>
            </a:pPr>
            <a:r>
              <a:rPr lang="ru-RU" b="1" dirty="0" smtClean="0"/>
              <a:t>Занимаемая должность </a:t>
            </a:r>
            <a:r>
              <a:rPr lang="ru-RU" dirty="0" smtClean="0"/>
              <a:t>– преподаватель информатики с 20.09.2010,  приказ №284.</a:t>
            </a:r>
          </a:p>
          <a:p>
            <a:pPr>
              <a:buNone/>
            </a:pPr>
            <a:r>
              <a:rPr lang="ru-RU" b="1" dirty="0" smtClean="0"/>
              <a:t>Образование</a:t>
            </a:r>
            <a:r>
              <a:rPr lang="ru-RU" dirty="0" smtClean="0"/>
              <a:t>  - высшее, ГОУ ВПО «Кузбасская государственная педагогическая академия», специальность «Информатика», квалификация «Учитель информатики», 2010г.,</a:t>
            </a:r>
          </a:p>
          <a:p>
            <a:pPr>
              <a:buNone/>
            </a:pPr>
            <a:r>
              <a:rPr lang="ru-RU" b="1" dirty="0" smtClean="0"/>
              <a:t>Стаж педагогической работы </a:t>
            </a:r>
            <a:r>
              <a:rPr lang="ru-RU" dirty="0" smtClean="0"/>
              <a:t>(по специальности) 10 лет, </a:t>
            </a:r>
          </a:p>
          <a:p>
            <a:pPr>
              <a:buNone/>
            </a:pPr>
            <a:r>
              <a:rPr lang="ru-RU" b="1" dirty="0" smtClean="0"/>
              <a:t>Общий трудовой стаж  </a:t>
            </a:r>
            <a:r>
              <a:rPr lang="ru-RU" dirty="0" smtClean="0"/>
              <a:t>10 лет,	</a:t>
            </a:r>
          </a:p>
          <a:p>
            <a:pPr>
              <a:buNone/>
            </a:pPr>
            <a:r>
              <a:rPr lang="ru-RU" b="1" dirty="0" smtClean="0"/>
              <a:t>В данной должности </a:t>
            </a:r>
            <a:r>
              <a:rPr lang="ru-RU" dirty="0" smtClean="0"/>
              <a:t>8 лет; в данном учреждении 8 лет.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Повышение квалификации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37881" y="1465263"/>
          <a:ext cx="8538694" cy="410108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098850"/>
                <a:gridCol w="2921331"/>
                <a:gridCol w="1103036"/>
                <a:gridCol w="1918351"/>
                <a:gridCol w="1497126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Год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Название курсов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кол-во часов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Место прохождения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удостоверения (свидетельства)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«Теория и практика преподавания информатики на базовом уровне в условиях перехода на ФГОС общего назначения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»,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Кузбасский региональный институт повышения квалификации и переподготовки работников образования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№0031346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1323434" y="1465263"/>
            <a:ext cx="6514594" cy="4711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Преподаваемые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УД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ПМ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050146, 44.02.02 Преподавание в начальных классах, 072501, 54.02.01 Дизайн (по отраслям); </a:t>
            </a:r>
          </a:p>
          <a:p>
            <a:pPr marL="0" indent="0"/>
            <a:r>
              <a:rPr lang="ru-RU" dirty="0" smtClean="0"/>
              <a:t>БД.04 Информатика </a:t>
            </a:r>
          </a:p>
          <a:p>
            <a:r>
              <a:rPr lang="ru-RU" dirty="0" smtClean="0"/>
              <a:t>ОП.08  Информатика с методикой преподавания </a:t>
            </a:r>
          </a:p>
          <a:p>
            <a:pPr marL="0" indent="0">
              <a:buNone/>
            </a:pPr>
            <a:r>
              <a:rPr lang="ru-RU" b="1" dirty="0" smtClean="0"/>
              <a:t>230701, 09.02.05 Прикладная информатика (по отраслям)</a:t>
            </a:r>
            <a:endParaRPr lang="ru-RU" dirty="0" smtClean="0"/>
          </a:p>
          <a:p>
            <a:r>
              <a:rPr lang="ru-RU" dirty="0" smtClean="0"/>
              <a:t>ОП.02 Теория вероятностей и математическая статистика </a:t>
            </a:r>
          </a:p>
          <a:p>
            <a:r>
              <a:rPr lang="ru-RU" dirty="0" smtClean="0"/>
              <a:t> ОП.04 Документационное обеспечение управления </a:t>
            </a:r>
            <a:endParaRPr lang="en-US" dirty="0" smtClean="0"/>
          </a:p>
          <a:p>
            <a:r>
              <a:rPr lang="ru-RU" dirty="0" err="1" smtClean="0"/>
              <a:t>ПМ.01</a:t>
            </a:r>
            <a:r>
              <a:rPr lang="ru-RU" dirty="0" smtClean="0"/>
              <a:t> </a:t>
            </a:r>
            <a:r>
              <a:rPr lang="ru-RU" dirty="0" smtClean="0"/>
              <a:t>Обработка отраслевой информации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598" y="454844"/>
            <a:ext cx="7839635" cy="9778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Качественная успеваемость студентов в динамике  с 2012 – 2016 учебный год составляет: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45459" y="1465729"/>
            <a:ext cx="7869891" cy="2856889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БД.04  «Информатика»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82% до 96 %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ПМ.01 «Обработка отраслевой информации»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75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% до 92 %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ОП. 08 «Информатика с методикой  преподавания»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76 %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91172" y="0"/>
            <a:ext cx="7839635" cy="1087412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уровня сформированности </a:t>
            </a:r>
            <a:b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 и ПК студентов (%) по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УД, ПМ с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2012 по 2016 учебный год составляет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770150" y="1438020"/>
            <a:ext cx="7869891" cy="49627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БД.04 Информатика (базовая и профильная  подготовка)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54.02.01 Дизайн (по отраслям):  общие компетенции (ОК)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82-96 %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БД.04 Информатика (базовая и профильная  подготовка)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44.02.02 Преподавание в начальных классах:  общие компетенции (ОК)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70-88 %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ОП. 08 «Информатика с методикой  преподавания»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44.02.02 Преподавание в начальных классах: общие компетенции (ОК)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72% - 93%, профессиональные компетенции (ПК)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70% - 88%.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ПМ.01 «Обработка отраслевой информации»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общие компетенции (ОК)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70% - 93%, профессиональные компетенции (ПК)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70% - 98%.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kern="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Качество защиты выпускных квалификационных работ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6113" y="1465263"/>
          <a:ext cx="7869237" cy="471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474</TotalTime>
  <Words>763</Words>
  <Application>Microsoft Office PowerPoint</Application>
  <PresentationFormat>Экран (4:3)</PresentationFormat>
  <Paragraphs>111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Портфолио</vt:lpstr>
      <vt:lpstr>Слайд 2</vt:lpstr>
      <vt:lpstr>Общие сведения</vt:lpstr>
      <vt:lpstr>Повышение квалификации </vt:lpstr>
      <vt:lpstr>Слайд 5</vt:lpstr>
      <vt:lpstr>Преподаваемые УД, ПМ</vt:lpstr>
      <vt:lpstr>Качественная успеваемость студентов в динамике  с 2012 – 2016 учебный год составляет:  </vt:lpstr>
      <vt:lpstr>Динамика уровня сформированности  ОК и ПК студентов (%) по УД, ПМ с 2012 по 2016 учебный год составляет</vt:lpstr>
      <vt:lpstr>Качество защиты выпускных квалификационных работ </vt:lpstr>
      <vt:lpstr>Трудоустройство выпускников</vt:lpstr>
      <vt:lpstr>Состою в интернет-сообществах:  </vt:lpstr>
      <vt:lpstr>Мультимедийные средства обучения</vt:lpstr>
      <vt:lpstr>Методическая работа</vt:lpstr>
      <vt:lpstr>Используемые  педагогические технологии (элементы)</vt:lpstr>
      <vt:lpstr>Проекты</vt:lpstr>
      <vt:lpstr>Педагогическая практика</vt:lpstr>
      <vt:lpstr>Классное руководство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IKC</cp:lastModifiedBy>
  <cp:revision>88</cp:revision>
  <dcterms:created xsi:type="dcterms:W3CDTF">2016-11-18T14:12:19Z</dcterms:created>
  <dcterms:modified xsi:type="dcterms:W3CDTF">2017-12-11T05:53:56Z</dcterms:modified>
</cp:coreProperties>
</file>