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70" r:id="rId5"/>
    <p:sldId id="271" r:id="rId6"/>
    <p:sldId id="272" r:id="rId7"/>
    <p:sldId id="273" r:id="rId8"/>
    <p:sldId id="274" r:id="rId9"/>
    <p:sldId id="259" r:id="rId10"/>
    <p:sldId id="275" r:id="rId11"/>
    <p:sldId id="260" r:id="rId12"/>
    <p:sldId id="262" r:id="rId13"/>
    <p:sldId id="277" r:id="rId14"/>
    <p:sldId id="278" r:id="rId15"/>
    <p:sldId id="263" r:id="rId16"/>
    <p:sldId id="264" r:id="rId17"/>
    <p:sldId id="265" r:id="rId18"/>
    <p:sldId id="266" r:id="rId19"/>
    <p:sldId id="267" r:id="rId20"/>
    <p:sldId id="276" r:id="rId21"/>
    <p:sldId id="268" r:id="rId22"/>
    <p:sldId id="27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8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5C7BA-958C-4C03-8253-94C9FA59F5E0}" type="datetimeFigureOut">
              <a:rPr lang="ru-RU" smtClean="0"/>
              <a:pPr/>
              <a:t>06.10.2021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5135C-D8FE-447C-A7A1-C93D866B2A7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55135C-D8FE-447C-A7A1-C93D866B2A74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BA02-C9E6-4204-BB0D-8F17D330FF77}" type="datetimeFigureOut">
              <a:rPr lang="ru-RU" smtClean="0"/>
              <a:pPr/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5DE0A-585E-4B8C-8820-1B28BD37D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BA02-C9E6-4204-BB0D-8F17D330FF77}" type="datetimeFigureOut">
              <a:rPr lang="ru-RU" smtClean="0"/>
              <a:pPr/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5DE0A-585E-4B8C-8820-1B28BD37D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BA02-C9E6-4204-BB0D-8F17D330FF77}" type="datetimeFigureOut">
              <a:rPr lang="ru-RU" smtClean="0"/>
              <a:pPr/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5DE0A-585E-4B8C-8820-1B28BD37D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BA02-C9E6-4204-BB0D-8F17D330FF77}" type="datetimeFigureOut">
              <a:rPr lang="ru-RU" smtClean="0"/>
              <a:pPr/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5DE0A-585E-4B8C-8820-1B28BD37D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BA02-C9E6-4204-BB0D-8F17D330FF77}" type="datetimeFigureOut">
              <a:rPr lang="ru-RU" smtClean="0"/>
              <a:pPr/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5DE0A-585E-4B8C-8820-1B28BD37D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BA02-C9E6-4204-BB0D-8F17D330FF77}" type="datetimeFigureOut">
              <a:rPr lang="ru-RU" smtClean="0"/>
              <a:pPr/>
              <a:t>06.10.2021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5DE0A-585E-4B8C-8820-1B28BD37D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BA02-C9E6-4204-BB0D-8F17D330FF77}" type="datetimeFigureOut">
              <a:rPr lang="ru-RU" smtClean="0"/>
              <a:pPr/>
              <a:t>06.10.2021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5DE0A-585E-4B8C-8820-1B28BD37D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BA02-C9E6-4204-BB0D-8F17D330FF77}" type="datetimeFigureOut">
              <a:rPr lang="ru-RU" smtClean="0"/>
              <a:pPr/>
              <a:t>06.10.2021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5DE0A-585E-4B8C-8820-1B28BD37D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BA02-C9E6-4204-BB0D-8F17D330FF77}" type="datetimeFigureOut">
              <a:rPr lang="ru-RU" smtClean="0"/>
              <a:pPr/>
              <a:t>06.10.2021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5DE0A-585E-4B8C-8820-1B28BD37D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BA02-C9E6-4204-BB0D-8F17D330FF77}" type="datetimeFigureOut">
              <a:rPr lang="ru-RU" smtClean="0"/>
              <a:pPr/>
              <a:t>06.10.2021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5DE0A-585E-4B8C-8820-1B28BD37D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8BA02-C9E6-4204-BB0D-8F17D330FF77}" type="datetimeFigureOut">
              <a:rPr lang="ru-RU" smtClean="0"/>
              <a:pPr/>
              <a:t>06.10.2021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5DE0A-585E-4B8C-8820-1B28BD37D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8BA02-C9E6-4204-BB0D-8F17D330FF77}" type="datetimeFigureOut">
              <a:rPr lang="ru-RU" smtClean="0"/>
              <a:pPr/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5DE0A-585E-4B8C-8820-1B28BD37D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1163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57752" y="1571612"/>
            <a:ext cx="3929090" cy="1214446"/>
          </a:xfrm>
        </p:spPr>
        <p:txBody>
          <a:bodyPr>
            <a:normAutofit/>
          </a:bodyPr>
          <a:lstStyle/>
          <a:p>
            <a:r>
              <a:rPr lang="ru-RU" sz="4000" b="1" i="1" spc="15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Times New Roman" pitchFamily="18" charset="0"/>
              </a:rPr>
              <a:t>Портфолио</a:t>
            </a:r>
            <a:endParaRPr lang="ru-RU" sz="40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628" y="2786058"/>
            <a:ext cx="3571900" cy="1214446"/>
          </a:xfrm>
        </p:spPr>
        <p:txBody>
          <a:bodyPr>
            <a:normAutofit/>
          </a:bodyPr>
          <a:lstStyle/>
          <a:p>
            <a:r>
              <a:rPr lang="ru-RU" sz="2800" b="1" i="1" dirty="0" err="1" smtClean="0">
                <a:solidFill>
                  <a:schemeClr val="accent4">
                    <a:lumMod val="50000"/>
                  </a:schemeClr>
                </a:solidFill>
              </a:rPr>
              <a:t>Загорская</a:t>
            </a: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</a:rPr>
              <a:t> Ольга Андреевна</a:t>
            </a:r>
            <a:endParaRPr lang="ru-RU" sz="28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43438" y="3857628"/>
            <a:ext cx="4214842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Преподаватель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Государственного профессионального образовательного учреждения</a:t>
            </a:r>
            <a:r>
              <a:rPr kumimoji="0" lang="ru-RU" sz="2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ru-RU" sz="2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«</a:t>
            </a:r>
            <a:r>
              <a:rPr kumimoji="0" lang="ru-RU" sz="26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Беловский</a:t>
            </a: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 педагогический колледж»</a:t>
            </a: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600" b="0" i="1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user\Desktop\image-2021-10-05 07 34 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500174"/>
            <a:ext cx="3587244" cy="3674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214422"/>
            <a:ext cx="5572164" cy="107157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Динамика качества обучения по промежуточной аттестации</a:t>
            </a:r>
            <a:b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2018-2021 учебный год</a:t>
            </a:r>
            <a:endParaRPr lang="ru-RU" sz="2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76347025"/>
              </p:ext>
            </p:extLst>
          </p:nvPr>
        </p:nvGraphicFramePr>
        <p:xfrm>
          <a:off x="500034" y="2571744"/>
          <a:ext cx="8001055" cy="2831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1636"/>
                <a:gridCol w="3037005"/>
                <a:gridCol w="1214515"/>
                <a:gridCol w="1177660"/>
                <a:gridCol w="1000239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800" b="1" dirty="0" smtClean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Специальность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800" b="1" baseline="0" dirty="0" smtClean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baseline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Учебная дисциплина</a:t>
                      </a:r>
                      <a:endParaRPr lang="ru-RU" sz="1600" b="1" baseline="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800" b="1" baseline="0" dirty="0" smtClean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800" b="1" dirty="0" smtClean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2018-2019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800" b="1" dirty="0" smtClean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2019-2020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800" b="1" dirty="0" smtClean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2020-2021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96145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44.02.01 Дошкольное образование</a:t>
                      </a:r>
                    </a:p>
                  </a:txBody>
                  <a:tcPr marL="64135" marR="641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ОП.06 Психология личности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80%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82%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83%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1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ОГСЭ.02 Психология общения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80%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81%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0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81%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811"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44.02.02 Преподавание в начальных классах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ОП.11 Психология личности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80%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85%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90%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8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ОГСЭ.02 Психология общения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81%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84%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90%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116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357298"/>
            <a:ext cx="5929354" cy="1500198"/>
          </a:xfrm>
        </p:spPr>
        <p:txBody>
          <a:bodyPr>
            <a:noAutofit/>
          </a:bodyPr>
          <a:lstStyle/>
          <a:p>
            <a:r>
              <a:rPr lang="ru-RU" sz="2500" b="1" dirty="0" smtClean="0">
                <a:solidFill>
                  <a:schemeClr val="accent4">
                    <a:lumMod val="75000"/>
                  </a:schemeClr>
                </a:solidFill>
              </a:rPr>
              <a:t>Динамика уровня сформированности  </a:t>
            </a:r>
            <a:br>
              <a:rPr lang="ru-RU" sz="25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500" b="1" dirty="0" smtClean="0">
                <a:solidFill>
                  <a:schemeClr val="accent4">
                    <a:lumMod val="75000"/>
                  </a:schemeClr>
                </a:solidFill>
              </a:rPr>
              <a:t>ОК и ПК у студентов (%) </a:t>
            </a:r>
            <a:br>
              <a:rPr lang="ru-RU" sz="25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500" b="1" dirty="0" smtClean="0">
                <a:solidFill>
                  <a:schemeClr val="accent4">
                    <a:lumMod val="75000"/>
                  </a:schemeClr>
                </a:solidFill>
              </a:rPr>
              <a:t>2018-2021 учебный год</a:t>
            </a:r>
            <a:endParaRPr lang="ru-RU" sz="25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500306"/>
            <a:ext cx="8229600" cy="38576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	</a:t>
            </a:r>
            <a:endParaRPr lang="ru-RU" sz="1100" dirty="0"/>
          </a:p>
          <a:p>
            <a:pPr>
              <a:buNone/>
            </a:pPr>
            <a:r>
              <a:rPr lang="ru-RU" dirty="0" smtClean="0"/>
              <a:t>	</a:t>
            </a:r>
            <a:endParaRPr lang="ru-RU" sz="1100" dirty="0"/>
          </a:p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76347025"/>
              </p:ext>
            </p:extLst>
          </p:nvPr>
        </p:nvGraphicFramePr>
        <p:xfrm>
          <a:off x="642910" y="3143248"/>
          <a:ext cx="8001055" cy="16586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33163"/>
                <a:gridCol w="1957555"/>
                <a:gridCol w="1898152"/>
                <a:gridCol w="1612185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800" b="1" dirty="0" smtClean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Специальность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b="1" dirty="0" smtClean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2018-2019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ОК-ПК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b="1" dirty="0" smtClean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2019-2020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ОК-ПК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b="1" dirty="0" smtClean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2020-2021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ОК-ПК</a:t>
                      </a:r>
                      <a:endParaRPr lang="ru-RU" sz="16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9614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44.02.01 Дошкольное образование</a:t>
                      </a:r>
                    </a:p>
                  </a:txBody>
                  <a:tcPr marL="64135" marR="641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73%-75%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77% -77%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82% - 83%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81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44.02.02 Преподавание в начальных классах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74%-76%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76%-78%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8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82%-86%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81"/>
            <a:ext cx="9144000" cy="68116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928670"/>
            <a:ext cx="6429420" cy="1214446"/>
          </a:xfrm>
        </p:spPr>
        <p:txBody>
          <a:bodyPr>
            <a:normAutofit fontScale="90000"/>
          </a:bodyPr>
          <a:lstStyle/>
          <a:p>
            <a:r>
              <a:rPr lang="ru-RU" sz="3000" b="1" dirty="0" smtClean="0">
                <a:solidFill>
                  <a:schemeClr val="accent4">
                    <a:lumMod val="75000"/>
                  </a:schemeClr>
                </a:solidFill>
              </a:rPr>
              <a:t>Мониторинг  трудоустройства выпускников 2019-2021 </a:t>
            </a:r>
            <a:r>
              <a:rPr lang="ru-RU" sz="3000" b="1" dirty="0">
                <a:solidFill>
                  <a:schemeClr val="accent4">
                    <a:lumMod val="75000"/>
                  </a:schemeClr>
                </a:solidFill>
              </a:rPr>
              <a:t>учебного </a:t>
            </a:r>
            <a:r>
              <a:rPr lang="ru-RU" sz="3000" b="1" dirty="0" smtClean="0">
                <a:solidFill>
                  <a:schemeClr val="accent4">
                    <a:lumMod val="75000"/>
                  </a:schemeClr>
                </a:solidFill>
              </a:rPr>
              <a:t>года</a:t>
            </a:r>
            <a:endParaRPr lang="ru-RU" sz="3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3116"/>
            <a:ext cx="8229600" cy="3983047"/>
          </a:xfrm>
        </p:spPr>
        <p:txBody>
          <a:bodyPr>
            <a:normAutofit/>
          </a:bodyPr>
          <a:lstStyle/>
          <a:p>
            <a:r>
              <a:rPr lang="ru-RU" sz="2200" b="1" dirty="0"/>
              <a:t>Специальность </a:t>
            </a:r>
            <a:r>
              <a:rPr lang="ru-RU" sz="2200" b="1" dirty="0" smtClean="0"/>
              <a:t> 44.02.02 </a:t>
            </a:r>
            <a:r>
              <a:rPr lang="ru-RU" sz="2200" b="1" dirty="0"/>
              <a:t>Преподавание в начальных классах</a:t>
            </a:r>
            <a:endParaRPr lang="ru-RU" sz="2200" dirty="0"/>
          </a:p>
          <a:p>
            <a:pPr>
              <a:buNone/>
            </a:pPr>
            <a:r>
              <a:rPr lang="ru-RU" sz="2800" dirty="0" smtClean="0"/>
              <a:t>	</a:t>
            </a:r>
            <a:r>
              <a:rPr lang="ru-RU" sz="2000" dirty="0" smtClean="0"/>
              <a:t>2019 г. трудоустройство - 100%</a:t>
            </a:r>
          </a:p>
          <a:p>
            <a:pPr>
              <a:buNone/>
            </a:pPr>
            <a:r>
              <a:rPr lang="ru-RU" sz="2000" dirty="0" smtClean="0"/>
              <a:t>	2020г. трудоустройство - 97%</a:t>
            </a:r>
          </a:p>
          <a:p>
            <a:pPr>
              <a:buNone/>
            </a:pPr>
            <a:r>
              <a:rPr lang="ru-RU" sz="2000" dirty="0" smtClean="0"/>
              <a:t>	2021 г.трудоустройство -100%</a:t>
            </a:r>
          </a:p>
          <a:p>
            <a:pPr>
              <a:buNone/>
            </a:pPr>
            <a:endParaRPr lang="ru-RU" sz="900" dirty="0" smtClean="0"/>
          </a:p>
          <a:p>
            <a:r>
              <a:rPr lang="ru-RU" sz="2200" b="1" dirty="0" smtClean="0"/>
              <a:t>Специальность  44.02.01 Дошкольное образование</a:t>
            </a:r>
            <a:endParaRPr lang="ru-RU" sz="2200" dirty="0" smtClean="0"/>
          </a:p>
          <a:p>
            <a:pPr>
              <a:buNone/>
            </a:pPr>
            <a:r>
              <a:rPr lang="ru-RU" sz="2400" dirty="0" smtClean="0"/>
              <a:t>	</a:t>
            </a:r>
            <a:r>
              <a:rPr lang="ru-RU" sz="2000" dirty="0" smtClean="0"/>
              <a:t>2019 г. трудоустройство - 100%</a:t>
            </a:r>
          </a:p>
          <a:p>
            <a:pPr>
              <a:buNone/>
            </a:pPr>
            <a:r>
              <a:rPr lang="ru-RU" sz="2000" dirty="0" smtClean="0"/>
              <a:t>	2020г. трудоустройство - 95%</a:t>
            </a:r>
          </a:p>
          <a:p>
            <a:pPr>
              <a:buNone/>
            </a:pPr>
            <a:r>
              <a:rPr lang="ru-RU" sz="2000" dirty="0" smtClean="0"/>
              <a:t>	2021 г.трудоустройство -100%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6858048" cy="178595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Участие в региональных чемпионатах «Молодые профессионалы» (</a:t>
            </a:r>
            <a:r>
              <a:rPr lang="en-US" sz="2400" b="1" dirty="0" err="1" smtClean="0">
                <a:solidFill>
                  <a:schemeClr val="accent4">
                    <a:lumMod val="75000"/>
                  </a:schemeClr>
                </a:solidFill>
              </a:rPr>
              <a:t>WorldSkills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Russia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)</a:t>
            </a: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</a:rPr>
              <a:t> по компетенции Дошкольное воспитание, Преподавание в младших классах</a:t>
            </a:r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28596" y="2714620"/>
          <a:ext cx="8001056" cy="26717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7960"/>
                <a:gridCol w="2612568"/>
                <a:gridCol w="2654610"/>
                <a:gridCol w="1345918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800" b="1" dirty="0" smtClean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64135" marR="641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800" b="1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</a:t>
                      </a:r>
                      <a:endParaRPr lang="ru-RU" sz="1600" b="1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800" b="1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8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Компетенция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800" b="1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961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 г.</a:t>
                      </a:r>
                    </a:p>
                  </a:txBody>
                  <a:tcPr marL="64135" marR="641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Звягина Юлия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Дошкольное воспитание</a:t>
                      </a:r>
                    </a:p>
                  </a:txBody>
                  <a:tcPr marL="64135" marR="641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место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8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2019г.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Карандайкина</a:t>
                      </a: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Виктория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Преподавание в младших классах</a:t>
                      </a:r>
                    </a:p>
                  </a:txBody>
                  <a:tcPr marL="64135" marR="641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место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8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Якучакова</a:t>
                      </a: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Оксана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135" marR="641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Дошкольное воспитание</a:t>
                      </a:r>
                    </a:p>
                  </a:txBody>
                  <a:tcPr marL="64135" marR="6413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место</a:t>
                      </a:r>
                      <a:endParaRPr lang="ru-RU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81"/>
            <a:ext cx="9144000" cy="6811638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71612"/>
            <a:ext cx="3372617" cy="478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928670"/>
            <a:ext cx="3591250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357166"/>
            <a:ext cx="3643305" cy="513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81"/>
            <a:ext cx="9144000" cy="68116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5286412" cy="78581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Открытые 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мероприятия</a:t>
            </a:r>
            <a:endParaRPr lang="ru-RU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7158" y="1785926"/>
          <a:ext cx="8572560" cy="478308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025950"/>
                <a:gridCol w="2470386"/>
                <a:gridCol w="2076224"/>
              </a:tblGrid>
              <a:tr h="8572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Название мероприятия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Уровень (</a:t>
                      </a:r>
                      <a:r>
                        <a:rPr lang="ru-RU" sz="1600" dirty="0" err="1"/>
                        <a:t>общеколледжный</a:t>
                      </a:r>
                      <a:r>
                        <a:rPr lang="ru-RU" sz="1600" dirty="0"/>
                        <a:t>, городской, областной)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Курс, группа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Классный </a:t>
                      </a:r>
                      <a:r>
                        <a:rPr lang="ru-RU" sz="1600" dirty="0" smtClean="0"/>
                        <a:t>час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 «Здоровый</a:t>
                      </a:r>
                      <a:r>
                        <a:rPr lang="ru-RU" sz="1600" baseline="0" dirty="0" smtClean="0"/>
                        <a:t> образ жизни современного студента</a:t>
                      </a:r>
                      <a:r>
                        <a:rPr lang="ru-RU" sz="1600" dirty="0" smtClean="0"/>
                        <a:t>»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/>
                        <a:t>Общеколледжный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II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курс</a:t>
                      </a:r>
                      <a:r>
                        <a:rPr lang="ru-RU" sz="1600" baseline="0" dirty="0" smtClean="0"/>
                        <a:t>, </a:t>
                      </a:r>
                      <a:r>
                        <a:rPr lang="ru-RU" sz="1600" dirty="0" smtClean="0"/>
                        <a:t>Преподавание в начальных классах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Внеклассное мероприятия </a:t>
                      </a:r>
                      <a:r>
                        <a:rPr lang="ru-RU" sz="1600" dirty="0" smtClean="0"/>
                        <a:t>«Лидер нашего времени. Каков он?»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/>
                        <a:t>Общеколледжный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II</a:t>
                      </a:r>
                      <a:r>
                        <a:rPr lang="ru-RU" sz="1600" dirty="0" smtClean="0"/>
                        <a:t> курс,</a:t>
                      </a:r>
                      <a:r>
                        <a:rPr lang="ru-RU" sz="1600" baseline="0" dirty="0" smtClean="0"/>
                        <a:t> Преподавание в начальных классах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27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Психологический тренинг «Доверие и сплоченность- секрет дружной группы»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/>
                        <a:t>Общеколледжный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I 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курсы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02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n-lt"/>
                          <a:ea typeface="+mn-ea"/>
                          <a:cs typeface="+mn-cs"/>
                        </a:rPr>
                        <a:t>Психологический</a:t>
                      </a:r>
                      <a:r>
                        <a:rPr lang="ru-RU" sz="1600" baseline="0" dirty="0" smtClean="0">
                          <a:latin typeface="+mn-lt"/>
                          <a:ea typeface="+mn-ea"/>
                          <a:cs typeface="+mn-cs"/>
                        </a:rPr>
                        <a:t> тренинг «Как стать одной командой»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/>
                        <a:t>Общеколледжный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II</a:t>
                      </a:r>
                      <a:r>
                        <a:rPr lang="ru-RU" sz="1600" dirty="0" smtClean="0"/>
                        <a:t>  </a:t>
                      </a:r>
                      <a:r>
                        <a:rPr lang="ru-RU" sz="1600" dirty="0"/>
                        <a:t>курсы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745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n-lt"/>
                          <a:ea typeface="Calibri"/>
                          <a:cs typeface="Times New Roman"/>
                        </a:rPr>
                        <a:t>Классный</a:t>
                      </a:r>
                      <a:r>
                        <a:rPr lang="ru-RU" sz="1600" baseline="0" dirty="0" smtClean="0">
                          <a:latin typeface="+mn-lt"/>
                          <a:ea typeface="Calibri"/>
                          <a:cs typeface="Times New Roman"/>
                        </a:rPr>
                        <a:t> час «Жизнь-бесценный дар»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 smtClean="0"/>
                        <a:t>Общеколледжный</a:t>
                      </a:r>
                      <a:endParaRPr lang="ru-RU" sz="16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II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курс</a:t>
                      </a:r>
                      <a:r>
                        <a:rPr lang="ru-RU" sz="1600" baseline="0" dirty="0" smtClean="0"/>
                        <a:t>, </a:t>
                      </a:r>
                      <a:r>
                        <a:rPr lang="ru-RU" sz="1600" dirty="0" smtClean="0"/>
                        <a:t>Преподавание в начальных классах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176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Тематическая беседа </a:t>
                      </a:r>
                      <a:r>
                        <a:rPr lang="ru-RU" sz="1600" dirty="0" smtClean="0"/>
                        <a:t>«Традиции</a:t>
                      </a:r>
                      <a:r>
                        <a:rPr lang="ru-RU" sz="1600" baseline="0" dirty="0" smtClean="0"/>
                        <a:t> семьи</a:t>
                      </a:r>
                      <a:r>
                        <a:rPr lang="ru-RU" sz="1600" dirty="0" smtClean="0"/>
                        <a:t>»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/>
                        <a:t>Общеколледжный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II</a:t>
                      </a:r>
                      <a:r>
                        <a:rPr lang="ru-RU" sz="1600" dirty="0" smtClean="0"/>
                        <a:t> курс</a:t>
                      </a:r>
                      <a:r>
                        <a:rPr lang="ru-RU" sz="1600" baseline="0" dirty="0" smtClean="0"/>
                        <a:t> ,Преподавание в начальных классах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Классный час</a:t>
                      </a:r>
                      <a:r>
                        <a:rPr lang="ru-RU" sz="1600" baseline="0" dirty="0" smtClean="0"/>
                        <a:t> «Тропинка к здоровью</a:t>
                      </a:r>
                      <a:r>
                        <a:rPr lang="ru-RU" sz="1600" dirty="0" smtClean="0"/>
                        <a:t>»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Общеколледжный</a:t>
                      </a:r>
                      <a:endParaRPr lang="ru-RU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/>
                        <a:t>II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dirty="0" smtClean="0"/>
                        <a:t>курс</a:t>
                      </a:r>
                      <a:r>
                        <a:rPr lang="ru-RU" sz="1600" baseline="0" dirty="0" smtClean="0"/>
                        <a:t>, </a:t>
                      </a:r>
                      <a:r>
                        <a:rPr lang="ru-RU" sz="1600" dirty="0" smtClean="0"/>
                        <a:t>Преподавание в начальных классах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81"/>
            <a:ext cx="9144000" cy="68116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642918"/>
            <a:ext cx="6643734" cy="78581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4">
                    <a:lumMod val="75000"/>
                  </a:schemeClr>
                </a:solidFill>
              </a:rPr>
              <a:t>Методические разработки, 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>пособия</a:t>
            </a:r>
            <a:endParaRPr lang="ru-RU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282" y="1643050"/>
          <a:ext cx="8501121" cy="456668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85818"/>
                <a:gridCol w="4786346"/>
                <a:gridCol w="1428760"/>
                <a:gridCol w="1500197"/>
              </a:tblGrid>
              <a:tr h="520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Год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Наименование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Кому предназначено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Кем рекомендовано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1941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2019 </a:t>
                      </a:r>
                      <a:r>
                        <a:rPr lang="ru-RU" sz="1400" dirty="0"/>
                        <a:t>г.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n-lt"/>
                          <a:cs typeface="Times New Roman" pitchFamily="18" charset="0"/>
                        </a:rPr>
                        <a:t>Корректировка КУМО по дисциплине ОП. 06 Психология личности, ОГСЭ.02 Психология общения для специальности 44.02.01 «Дошкольное образование», по дисциплине ОП.11 Психология личности, ОГСЭ.02 Психология общения для специальности 44.02.02 Преподавание в начальных классах куда вошли сборники описаний практических работ, методические рекомендации по организации внеаудиторной самостоятельной работы студентов.</a:t>
                      </a:r>
                      <a:endParaRPr lang="ru-RU" sz="1400" dirty="0" smtClean="0">
                        <a:latin typeface="+mn-lt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Студентам,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преподавателям СПО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Методическим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советом колледжа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2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2020г</a:t>
                      </a:r>
                      <a:r>
                        <a:rPr lang="ru-RU" sz="1400" dirty="0"/>
                        <a:t>.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Корректировка рабочей программы и методических рекомендаций по производственной практике для специальности 44.02.01 Дошкольное образование «Организация различных видов деятельности и общения детей», «Практика в группах раннего возраста»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Студентам,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преподавателям СПО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Методическим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советом колледжа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04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/>
                        <a:t>2016 г.</a:t>
                      </a:r>
                      <a:endParaRPr lang="ru-RU" sz="14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Статья «Психологическое сопровождение профессиональной направленности студентов СПО»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Студентам,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преподавателям СПО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Методическим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/>
                        <a:t>советом колледжа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2761" marR="62761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81"/>
            <a:ext cx="9144000" cy="68116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71480"/>
            <a:ext cx="6786610" cy="1143008"/>
          </a:xfrm>
        </p:spPr>
        <p:txBody>
          <a:bodyPr>
            <a:normAutofit/>
          </a:bodyPr>
          <a:lstStyle/>
          <a:p>
            <a:r>
              <a:rPr lang="ru-RU" sz="3000" b="1" dirty="0" err="1">
                <a:solidFill>
                  <a:schemeClr val="accent4">
                    <a:lumMod val="75000"/>
                  </a:schemeClr>
                </a:solidFill>
              </a:rPr>
              <a:t>Мультимедийные</a:t>
            </a:r>
            <a:r>
              <a:rPr lang="ru-RU" sz="3000" b="1" dirty="0">
                <a:solidFill>
                  <a:schemeClr val="accent4">
                    <a:lumMod val="75000"/>
                  </a:schemeClr>
                </a:solidFill>
              </a:rPr>
              <a:t> средства </a:t>
            </a:r>
            <a:r>
              <a:rPr lang="ru-RU" sz="3000" b="1" dirty="0" smtClean="0">
                <a:solidFill>
                  <a:schemeClr val="accent4">
                    <a:lumMod val="75000"/>
                  </a:schemeClr>
                </a:solidFill>
              </a:rPr>
              <a:t>обучения</a:t>
            </a:r>
            <a:endParaRPr lang="ru-RU" sz="3000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28596" y="1643050"/>
          <a:ext cx="8429684" cy="435051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523789"/>
                <a:gridCol w="2905895"/>
              </a:tblGrid>
              <a:tr h="6037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Название 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Где используется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4978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Учебная дисциплина </a:t>
                      </a:r>
                      <a:r>
                        <a:rPr lang="ru-RU" sz="1600" dirty="0" smtClean="0"/>
                        <a:t>Психология личности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669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Тема «Определение характера, понятие о чертах характера»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Слайдовое сопровождение лекции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Тема «Личность, индивид, индивидуальность»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Слайдовое сопровождение лекции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Тема «Способности и задатки»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Слайдовое сопровождение практического занятия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Тема «Понятие и типы темперамента»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Слайдовое сопровождение лекции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Тема «Волевое действие и его структура»</a:t>
                      </a:r>
                      <a:endParaRPr lang="ru-RU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Слайдовое сопровождение лекции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724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Тема «Мотивы  и мотивация социального поведения»</a:t>
                      </a:r>
                      <a:endParaRPr lang="ru-RU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Слайдовое сопровождение лекции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81"/>
            <a:ext cx="9144000" cy="68116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000108"/>
            <a:ext cx="7500990" cy="1214446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chemeClr val="accent4">
                    <a:lumMod val="75000"/>
                  </a:schemeClr>
                </a:solidFill>
              </a:rPr>
              <a:t>Используемые педагогические </a:t>
            </a:r>
            <a:r>
              <a:rPr lang="ru-RU" sz="3000" b="1" dirty="0" smtClean="0">
                <a:solidFill>
                  <a:schemeClr val="accent4">
                    <a:lumMod val="75000"/>
                  </a:schemeClr>
                </a:solidFill>
              </a:rPr>
              <a:t>технологии</a:t>
            </a:r>
            <a:endParaRPr lang="ru-RU" sz="3000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0034" y="2214554"/>
          <a:ext cx="7572428" cy="328614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962047"/>
                <a:gridCol w="2610381"/>
              </a:tblGrid>
              <a:tr h="6429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Название 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Внедрение в ВОП колледжа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85725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Информационно-коммуникационные технологии обучения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В системе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297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Технология имитационного моделирования жизненно-важных ситуаций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В системе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4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Игровые технологии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/>
                        <a:t>На отдельных уроках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648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/>
                        <a:t>Здоровьесберегающие </a:t>
                      </a:r>
                      <a:r>
                        <a:rPr lang="ru-RU" sz="2000" dirty="0"/>
                        <a:t>технологии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/>
                        <a:t>В системе</a:t>
                      </a:r>
                      <a:endParaRPr lang="ru-RU" sz="20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81"/>
            <a:ext cx="9144000" cy="68116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5857884" cy="1143000"/>
          </a:xfrm>
        </p:spPr>
        <p:txBody>
          <a:bodyPr>
            <a:normAutofit/>
          </a:bodyPr>
          <a:lstStyle/>
          <a:p>
            <a:r>
              <a:rPr lang="ru-RU" sz="3000" b="1" dirty="0">
                <a:solidFill>
                  <a:schemeClr val="accent4">
                    <a:lumMod val="75000"/>
                  </a:schemeClr>
                </a:solidFill>
              </a:rPr>
              <a:t>Научно-методическая </a:t>
            </a:r>
            <a:r>
              <a:rPr lang="ru-RU" sz="3000" b="1" dirty="0" smtClean="0">
                <a:solidFill>
                  <a:schemeClr val="accent4">
                    <a:lumMod val="75000"/>
                  </a:schemeClr>
                </a:solidFill>
              </a:rPr>
              <a:t>работа</a:t>
            </a:r>
            <a:endParaRPr lang="ru-RU" sz="3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357298"/>
            <a:ext cx="8229600" cy="114300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400" b="1" dirty="0"/>
              <a:t>Методическая </a:t>
            </a:r>
            <a:r>
              <a:rPr lang="ru-RU" sz="2400" b="1" dirty="0" smtClean="0"/>
              <a:t>тема</a:t>
            </a:r>
            <a:endParaRPr lang="ru-RU" sz="2400" b="1" dirty="0"/>
          </a:p>
          <a:p>
            <a:pPr>
              <a:buNone/>
            </a:pPr>
            <a:r>
              <a:rPr lang="ru-RU" sz="2400" dirty="0" smtClean="0"/>
              <a:t>     «</a:t>
            </a:r>
            <a:r>
              <a:rPr lang="ru-RU" sz="2000" dirty="0" smtClean="0"/>
              <a:t>Использование интерактивных методов обучения как средство активизации познавательной деятельности обучающихся в преподавании УД Психология личности, Психология общения  в условиях реализации ФГОС»</a:t>
            </a:r>
            <a:endParaRPr lang="ru-RU" sz="2000" dirty="0"/>
          </a:p>
          <a:p>
            <a:endParaRPr lang="ru-RU" sz="2400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357158" y="2428868"/>
            <a:ext cx="8229600" cy="500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400" b="1" dirty="0"/>
              <a:t>Публичные выступления, </a:t>
            </a:r>
            <a:r>
              <a:rPr lang="ru-RU" sz="2400" b="1" dirty="0" smtClean="0"/>
              <a:t>результаты</a:t>
            </a:r>
            <a:endParaRPr lang="ru-RU" sz="2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0034" y="3000372"/>
          <a:ext cx="8358246" cy="315978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148196"/>
                <a:gridCol w="4470038"/>
                <a:gridCol w="2740012"/>
              </a:tblGrid>
              <a:tr h="2797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Год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Тема </a:t>
                      </a:r>
                      <a:r>
                        <a:rPr lang="ru-RU" sz="1600" dirty="0" smtClean="0"/>
                        <a:t>выступления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Место выступления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7964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2019г</a:t>
                      </a:r>
                      <a:r>
                        <a:rPr lang="ru-RU" sz="1600" dirty="0"/>
                        <a:t>.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«Интерактивное обучение как современное направление активизации  познавательной деятельности </a:t>
                      </a:r>
                      <a:r>
                        <a:rPr lang="ru-RU" sz="1600" dirty="0" smtClean="0"/>
                        <a:t>обучающихся»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Заседание </a:t>
                      </a:r>
                      <a:r>
                        <a:rPr lang="ru-RU" sz="1600" dirty="0"/>
                        <a:t>МЦК психолого-педагогических дисциплин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2019г</a:t>
                      </a:r>
                      <a:endParaRPr lang="ru-RU" sz="16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 «Активные и интерактивные методы обучения в образовательном процессе колледжа»</a:t>
                      </a:r>
                      <a:endParaRPr lang="ru-RU" sz="16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n-lt"/>
                          <a:ea typeface="Calibri"/>
                          <a:cs typeface="Times New Roman"/>
                        </a:rPr>
                        <a:t>Педагогический</a:t>
                      </a:r>
                      <a:r>
                        <a:rPr lang="ru-RU" sz="1600" baseline="0" dirty="0" smtClean="0">
                          <a:latin typeface="+mn-lt"/>
                          <a:ea typeface="Calibri"/>
                          <a:cs typeface="Times New Roman"/>
                        </a:rPr>
                        <a:t> совет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29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2021г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«Игровые методы обучения»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Школа </a:t>
                      </a:r>
                      <a:r>
                        <a:rPr lang="ru-RU" sz="1600" dirty="0"/>
                        <a:t>молодого педагога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95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/>
                        <a:t>2016г</a:t>
                      </a:r>
                      <a:endParaRPr lang="ru-RU" sz="160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«Кейс-метод- метод коллективного анализа ситуаций»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Школа </a:t>
                      </a:r>
                      <a:r>
                        <a:rPr lang="ru-RU" sz="1600" dirty="0"/>
                        <a:t>молодого педагога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909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+mn-lt"/>
                          <a:ea typeface="Calibri"/>
                          <a:cs typeface="Times New Roman"/>
                        </a:rPr>
                        <a:t>2021г.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«Дискуссия, как метод интерактивного обучения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/>
                        <a:t>Педагогический совет</a:t>
                      </a:r>
                      <a:endParaRPr lang="ru-RU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116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71480"/>
            <a:ext cx="5143536" cy="85725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Общие сведения</a:t>
            </a:r>
            <a:endParaRPr lang="ru-RU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357298"/>
            <a:ext cx="8229600" cy="4929222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/>
              <a:t>Дата рождения </a:t>
            </a:r>
            <a:r>
              <a:rPr lang="ru-RU" sz="2000" dirty="0"/>
              <a:t>– </a:t>
            </a:r>
            <a:r>
              <a:rPr lang="ru-RU" sz="2000" dirty="0" smtClean="0"/>
              <a:t>29.03.1986</a:t>
            </a:r>
            <a:endParaRPr lang="ru-RU" sz="2000" dirty="0"/>
          </a:p>
          <a:p>
            <a:pPr algn="just"/>
            <a:r>
              <a:rPr lang="ru-RU" sz="2000" b="1" dirty="0"/>
              <a:t>Занимаемая должность </a:t>
            </a:r>
            <a:r>
              <a:rPr lang="ru-RU" sz="2000" dirty="0"/>
              <a:t>– преподаватель </a:t>
            </a:r>
            <a:r>
              <a:rPr lang="ru-RU" sz="2000" dirty="0" err="1"/>
              <a:t>психолого</a:t>
            </a:r>
            <a:r>
              <a:rPr lang="ru-RU" sz="2000" dirty="0"/>
              <a:t> -педагогических дисциплин Государственного профессионального образовательного учреждения «</a:t>
            </a:r>
            <a:r>
              <a:rPr lang="ru-RU" sz="2000" dirty="0" err="1"/>
              <a:t>Беловский</a:t>
            </a:r>
            <a:r>
              <a:rPr lang="ru-RU" sz="2000" dirty="0"/>
              <a:t> педагогический колледж</a:t>
            </a:r>
            <a:r>
              <a:rPr lang="ru-RU" sz="2000" dirty="0" smtClean="0"/>
              <a:t>»</a:t>
            </a:r>
            <a:endParaRPr lang="ru-RU" sz="2000" dirty="0"/>
          </a:p>
          <a:p>
            <a:pPr algn="just"/>
            <a:r>
              <a:rPr lang="ru-RU" sz="2000" b="1" dirty="0"/>
              <a:t>Образование: </a:t>
            </a:r>
            <a:endParaRPr lang="ru-RU" sz="2000" b="1" dirty="0" smtClean="0"/>
          </a:p>
          <a:p>
            <a:pPr algn="just">
              <a:buNone/>
            </a:pPr>
            <a:r>
              <a:rPr lang="en-US" sz="2000" dirty="0" smtClean="0"/>
              <a:t>	</a:t>
            </a:r>
            <a:r>
              <a:rPr lang="ru-RU" sz="2000" dirty="0" smtClean="0"/>
              <a:t>- высшее, ГОУ ВПО «Кузбасская государственная педагогическая академия», 2009 г. педагогика и психология, по специальности педагог-психолог</a:t>
            </a:r>
          </a:p>
          <a:p>
            <a:pPr algn="just"/>
            <a:r>
              <a:rPr lang="ru-RU" sz="2000" b="1" dirty="0" smtClean="0"/>
              <a:t>Стаж</a:t>
            </a:r>
            <a:r>
              <a:rPr lang="ru-RU" sz="2000" b="1" dirty="0"/>
              <a:t>:</a:t>
            </a:r>
          </a:p>
          <a:p>
            <a:pPr algn="just">
              <a:buNone/>
            </a:pPr>
            <a:r>
              <a:rPr lang="ru-RU" sz="2000" dirty="0" smtClean="0"/>
              <a:t>      - стаж </a:t>
            </a:r>
            <a:r>
              <a:rPr lang="ru-RU" sz="2000" dirty="0"/>
              <a:t>педагогической работы по специальности : </a:t>
            </a:r>
            <a:r>
              <a:rPr lang="ru-RU" sz="2000" dirty="0" smtClean="0"/>
              <a:t>6 лет</a:t>
            </a:r>
            <a:endParaRPr lang="ru-RU" sz="2000" dirty="0"/>
          </a:p>
          <a:p>
            <a:pPr algn="just">
              <a:buNone/>
            </a:pPr>
            <a:r>
              <a:rPr lang="ru-RU" sz="2000" dirty="0" smtClean="0"/>
              <a:t>      - общий </a:t>
            </a:r>
            <a:r>
              <a:rPr lang="ru-RU" sz="2000" dirty="0"/>
              <a:t>трудовой стаж- </a:t>
            </a:r>
            <a:r>
              <a:rPr lang="ru-RU" sz="2000" dirty="0" smtClean="0"/>
              <a:t>15 </a:t>
            </a:r>
            <a:r>
              <a:rPr lang="ru-RU" sz="2000" dirty="0"/>
              <a:t>лет</a:t>
            </a:r>
          </a:p>
          <a:p>
            <a:pPr algn="just">
              <a:buNone/>
            </a:pPr>
            <a:r>
              <a:rPr lang="ru-RU" sz="2000" dirty="0" smtClean="0"/>
              <a:t>      - в </a:t>
            </a:r>
            <a:r>
              <a:rPr lang="ru-RU" sz="2000" dirty="0"/>
              <a:t>данной должности – </a:t>
            </a:r>
            <a:r>
              <a:rPr lang="ru-RU" sz="2000" dirty="0" smtClean="0"/>
              <a:t>6 лет</a:t>
            </a:r>
            <a:endParaRPr lang="ru-RU" sz="2000" dirty="0"/>
          </a:p>
          <a:p>
            <a:pPr algn="just">
              <a:buNone/>
            </a:pPr>
            <a:r>
              <a:rPr lang="ru-RU" sz="2000" dirty="0" smtClean="0"/>
              <a:t>      - в </a:t>
            </a:r>
            <a:r>
              <a:rPr lang="ru-RU" sz="2000" dirty="0"/>
              <a:t>данном учреждении -</a:t>
            </a:r>
            <a:r>
              <a:rPr lang="ru-RU" sz="2000" dirty="0" smtClean="0"/>
              <a:t>15 лет</a:t>
            </a:r>
          </a:p>
          <a:p>
            <a:pPr algn="just"/>
            <a:r>
              <a:rPr lang="ru-RU" sz="2000" b="1" dirty="0" smtClean="0"/>
              <a:t>Категория: </a:t>
            </a:r>
            <a:r>
              <a:rPr lang="ru-RU" sz="2000" dirty="0" smtClean="0"/>
              <a:t>первая</a:t>
            </a:r>
            <a:endParaRPr lang="ru-RU" sz="2000" b="1" dirty="0" smtClean="0"/>
          </a:p>
          <a:p>
            <a:pPr algn="just">
              <a:buNone/>
            </a:pP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85776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6186502" cy="928694"/>
          </a:xfrm>
        </p:spPr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chemeClr val="accent4">
                    <a:lumMod val="75000"/>
                  </a:schemeClr>
                </a:solidFill>
              </a:rPr>
              <a:t>Профориентационная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 работа</a:t>
            </a:r>
            <a:endParaRPr lang="ru-RU" sz="3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42910" y="2000240"/>
          <a:ext cx="7632700" cy="1285884"/>
        </p:xfrm>
        <a:graphic>
          <a:graphicData uri="http://schemas.openxmlformats.org/drawingml/2006/table">
            <a:tbl>
              <a:tblPr/>
              <a:tblGrid>
                <a:gridCol w="3179763"/>
                <a:gridCol w="4452937"/>
              </a:tblGrid>
              <a:tr h="458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Год</a:t>
                      </a:r>
                      <a:endParaRPr kumimoji="0" lang="ru-RU" sz="2000" b="0" i="0" u="none" strike="noStrike" cap="none" normalizeH="0" baseline="0" dirty="0" smtClean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Школа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8270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2019 – 2020 г.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МБОУ СОШ № 11 г. Белово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МБОУ СОШ № 23 г.Белово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81"/>
            <a:ext cx="9144000" cy="68116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071546"/>
            <a:ext cx="6643734" cy="71439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4">
                    <a:lumMod val="75000"/>
                  </a:schemeClr>
                </a:solidFill>
              </a:rPr>
              <a:t>Педагогическая </a:t>
            </a:r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</a:rPr>
              <a:t>практика</a:t>
            </a:r>
            <a:endParaRPr lang="ru-RU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928802"/>
            <a:ext cx="8229600" cy="68579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</a:rPr>
              <a:t>Общеколледжные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 мероприятия  </a:t>
            </a: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по педагогической практике</a:t>
            </a:r>
            <a:endParaRPr lang="ru-RU" sz="20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1472" y="2714620"/>
          <a:ext cx="8001056" cy="222028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099127"/>
                <a:gridCol w="4279011"/>
                <a:gridCol w="2622918"/>
              </a:tblGrid>
              <a:tr h="642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Год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Название мероприятия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Организатор,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участник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12858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2019-2021гг</a:t>
                      </a:r>
                      <a:r>
                        <a:rPr lang="ru-RU" sz="1800" dirty="0"/>
                        <a:t>.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Защита</a:t>
                      </a:r>
                      <a:r>
                        <a:rPr lang="ru-RU" sz="1800" baseline="0" dirty="0" smtClean="0"/>
                        <a:t> итогов </a:t>
                      </a:r>
                      <a:r>
                        <a:rPr lang="ru-RU" sz="1800" dirty="0" smtClean="0"/>
                        <a:t>учебной </a:t>
                      </a:r>
                      <a:r>
                        <a:rPr lang="ru-RU" sz="1800" dirty="0"/>
                        <a:t>и производственной практики по специальности 44.02.02 Преподавание в начальных классах, 44.02.01 Дошкольное образование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участник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C:\Users\user\Desktop\image-2021-10-05 07 34 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500174"/>
            <a:ext cx="3587244" cy="3674951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857752" y="1571612"/>
            <a:ext cx="3929090" cy="13573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150" normalizeH="0" baseline="0" noProof="0" dirty="0" err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n-lt"/>
                <a:ea typeface="+mj-ea"/>
                <a:cs typeface="Times New Roman" pitchFamily="18" charset="0"/>
              </a:rPr>
              <a:t>Портфолио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5000628" y="2786058"/>
            <a:ext cx="3571900" cy="1214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Загорская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Ольга</a:t>
            </a:r>
            <a:r>
              <a:rPr lang="ru-RU" sz="2800" b="1" i="1" noProof="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Андреевна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643438" y="3857628"/>
            <a:ext cx="4214842" cy="1643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Преподаватель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Государственного профессионального образовательного учреждения</a:t>
            </a:r>
            <a:r>
              <a:rPr kumimoji="0" lang="ru-RU" sz="2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ru-RU" sz="2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«</a:t>
            </a:r>
            <a:r>
              <a:rPr kumimoji="0" lang="ru-RU" sz="26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Беловский</a:t>
            </a: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ea typeface="+mj-ea"/>
                <a:cs typeface="+mj-cs"/>
              </a:rPr>
              <a:t> педагогический колледж»</a:t>
            </a: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1600" b="0" i="1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81"/>
            <a:ext cx="9144000" cy="68116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5723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4">
                    <a:lumMod val="75000"/>
                  </a:schemeClr>
                </a:solidFill>
              </a:rPr>
              <a:t>Диплом об 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>образовании</a:t>
            </a:r>
            <a:endParaRPr lang="ru-RU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028" name="Picture 4" descr="D:\Документы\Загорская\Аттестация и стажировка 2016 Загорская О.А\Диплом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85794"/>
            <a:ext cx="8715436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714488"/>
            <a:ext cx="3500462" cy="300039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Первая квалификационная категория</a:t>
            </a:r>
            <a:b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</a:br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</a:rPr>
              <a:t>Срок действия: 28.12.2021 г.</a:t>
            </a:r>
            <a:endParaRPr lang="ru-RU" sz="2800" dirty="0"/>
          </a:p>
        </p:txBody>
      </p:sp>
      <p:pic>
        <p:nvPicPr>
          <p:cNvPr id="11" name="Рисунок 10"/>
          <p:cNvPicPr/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>
            <a:off x="4214810" y="428604"/>
            <a:ext cx="4071967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5072098" cy="100013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>Повышение квалификации</a:t>
            </a:r>
            <a:endParaRPr lang="ru-RU" sz="3200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28596" y="1785926"/>
            <a:ext cx="8229600" cy="45005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42822926"/>
              </p:ext>
            </p:extLst>
          </p:nvPr>
        </p:nvGraphicFramePr>
        <p:xfrm>
          <a:off x="500034" y="1785927"/>
          <a:ext cx="8358245" cy="39290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9663"/>
                <a:gridCol w="2870799"/>
                <a:gridCol w="812966"/>
                <a:gridCol w="2373168"/>
                <a:gridCol w="1671649"/>
              </a:tblGrid>
              <a:tr h="781748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Год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endParaRPr lang="ru-RU" sz="1600" kern="1200" dirty="0" smtClean="0">
                        <a:effectLst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effectLst/>
                        </a:rPr>
                        <a:t>Название </a:t>
                      </a:r>
                      <a:r>
                        <a:rPr lang="ru-RU" sz="1600" kern="1200" dirty="0">
                          <a:effectLst/>
                        </a:rPr>
                        <a:t>курсов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Кол-во часов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endParaRPr lang="ru-RU" sz="1600" kern="1200" dirty="0" smtClean="0">
                        <a:effectLst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effectLst/>
                        </a:rPr>
                        <a:t>Место </a:t>
                      </a:r>
                      <a:r>
                        <a:rPr lang="ru-RU" sz="1600" kern="1200" dirty="0">
                          <a:effectLst/>
                        </a:rPr>
                        <a:t>прохождения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№ удостоверения (свидетельства)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660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2017г.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«Психолого-педагогические основы профессиональной деятельности»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72 часа</a:t>
                      </a:r>
                      <a:endParaRPr lang="ru-RU" sz="14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ГБУДПО</a:t>
                      </a:r>
                      <a:r>
                        <a:rPr lang="ru-RU" sz="1400" baseline="0" dirty="0" smtClean="0">
                          <a:effectLst/>
                        </a:rPr>
                        <a:t> КРИРПО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</a:rPr>
                        <a:t>Рег.№</a:t>
                      </a:r>
                      <a:r>
                        <a:rPr lang="ru-RU" sz="1400" dirty="0" smtClean="0">
                          <a:effectLst/>
                        </a:rPr>
                        <a:t> 5454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442ПК</a:t>
                      </a:r>
                      <a:r>
                        <a:rPr lang="ru-RU" sz="1400" baseline="0" dirty="0" smtClean="0">
                          <a:effectLst/>
                        </a:rPr>
                        <a:t> №001643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808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2020г.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«Организационно-методическое сопровождение конкурсов по профессиональному мастерству»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72</a:t>
                      </a:r>
                      <a:r>
                        <a:rPr lang="ru-RU" sz="1400" baseline="0" dirty="0" smtClean="0">
                          <a:effectLst/>
                        </a:rPr>
                        <a:t> часа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effectLst/>
                        </a:rPr>
                        <a:t>ГБУДПО</a:t>
                      </a:r>
                      <a:r>
                        <a:rPr lang="ru-RU" sz="1400" baseline="0" dirty="0" smtClean="0">
                          <a:effectLst/>
                        </a:rPr>
                        <a:t> КРИРПО</a:t>
                      </a: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</a:rPr>
                        <a:t>Рег.№</a:t>
                      </a:r>
                      <a:r>
                        <a:rPr lang="ru-RU" sz="1400" dirty="0" smtClean="0">
                          <a:effectLst/>
                        </a:rPr>
                        <a:t> 11877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42ПК №008067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3005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2021г.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«Использование интерактивного оборудования в образовательном процессе»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36 часов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ГПОУ</a:t>
                      </a:r>
                      <a:r>
                        <a:rPr lang="ru-RU" sz="1400" baseline="0" dirty="0" smtClean="0">
                          <a:effectLst/>
                        </a:rPr>
                        <a:t> БПК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 smtClean="0">
                          <a:effectLst/>
                        </a:rPr>
                        <a:t>Рег.№</a:t>
                      </a:r>
                      <a:r>
                        <a:rPr lang="ru-RU" sz="1400" baseline="0" dirty="0" smtClean="0">
                          <a:effectLst/>
                        </a:rPr>
                        <a:t> 029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aseline="0" dirty="0" smtClean="0">
                          <a:effectLst/>
                        </a:rPr>
                        <a:t>422408618155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81"/>
            <a:ext cx="9144000" cy="6811638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5329246" cy="92869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>Повышение квалификации</a:t>
            </a:r>
            <a:endParaRPr lang="ru-RU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964513" y="107139"/>
            <a:ext cx="5000659" cy="778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81"/>
            <a:ext cx="9144000" cy="68116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5400684" cy="100013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>Повышение квалификации</a:t>
            </a:r>
            <a:endParaRPr lang="ru-RU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897124" y="174523"/>
            <a:ext cx="5135438" cy="7786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81"/>
            <a:ext cx="9144000" cy="68116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5329246" cy="107157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>Повышение квалификации</a:t>
            </a:r>
            <a:endParaRPr lang="ru-RU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004282" y="210242"/>
            <a:ext cx="4849683" cy="7572428"/>
          </a:xfrm>
          <a:prstGeom prst="rect">
            <a:avLst/>
          </a:prstGeom>
          <a:noFill/>
          <a:ln w="9525"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181"/>
            <a:ext cx="9144000" cy="68116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928670"/>
            <a:ext cx="6715172" cy="100013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</a:rPr>
              <a:t>Преподаваемые учебные дисциплины</a:t>
            </a:r>
            <a:endParaRPr lang="ru-RU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3116"/>
            <a:ext cx="8229600" cy="3983047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sz="2800" dirty="0" smtClean="0"/>
          </a:p>
          <a:p>
            <a:pPr>
              <a:buNone/>
            </a:pPr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578433210"/>
              </p:ext>
            </p:extLst>
          </p:nvPr>
        </p:nvGraphicFramePr>
        <p:xfrm>
          <a:off x="571472" y="1928802"/>
          <a:ext cx="7643866" cy="33051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9504"/>
                <a:gridCol w="5444362"/>
              </a:tblGrid>
              <a:tr h="255270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Специальность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2" marR="67702" marT="0" marB="0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800" kern="1200" baseline="0" dirty="0" smtClean="0"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 УД</a:t>
                      </a:r>
                      <a:endParaRPr lang="ru-RU" sz="14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702" marR="67702" marT="0" marB="0"/>
                </a:tc>
              </a:tr>
              <a:tr h="12761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44.02.01</a:t>
                      </a:r>
                      <a:r>
                        <a:rPr lang="ru-RU" sz="1600" baseline="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Дошкольное </a:t>
                      </a:r>
                      <a:r>
                        <a:rPr lang="ru-RU" sz="1600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02" marR="677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ОП.06</a:t>
                      </a:r>
                      <a:r>
                        <a:rPr lang="ru-RU" sz="1600" baseline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 Психология личности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baseline="0" dirty="0" smtClean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ОГСЭ.02 Психология общения</a:t>
                      </a:r>
                      <a:endParaRPr lang="ru-RU" sz="1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7702" marR="67702" marT="0" marB="0"/>
                </a:tc>
              </a:tr>
              <a:tr h="17547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44.02.02  Преподавание в начальных классах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702" marR="677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ОП.11 Психология личности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ОГСЭ.02 Психология общения</a:t>
                      </a:r>
                      <a:endParaRPr lang="ru-RU" sz="16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7702" marR="67702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831</Words>
  <Application>Microsoft Office PowerPoint</Application>
  <PresentationFormat>Экран (4:3)</PresentationFormat>
  <Paragraphs>309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Портфолио</vt:lpstr>
      <vt:lpstr>Общие сведения</vt:lpstr>
      <vt:lpstr>Диплом об образовании</vt:lpstr>
      <vt:lpstr>Первая квалификационная категория Срок действия: 28.12.2021 г.</vt:lpstr>
      <vt:lpstr>Повышение квалификации</vt:lpstr>
      <vt:lpstr>Повышение квалификации</vt:lpstr>
      <vt:lpstr>Повышение квалификации</vt:lpstr>
      <vt:lpstr>Повышение квалификации</vt:lpstr>
      <vt:lpstr>Преподаваемые учебные дисциплины</vt:lpstr>
      <vt:lpstr>Динамика качества обучения по промежуточной аттестации 2018-2021 учебный год</vt:lpstr>
      <vt:lpstr>Динамика уровня сформированности   ОК и ПК у студентов (%)  2018-2021 учебный год</vt:lpstr>
      <vt:lpstr>Мониторинг  трудоустройства выпускников 2019-2021 учебного года</vt:lpstr>
      <vt:lpstr>Участие в региональных чемпионатах «Молодые профессионалы» (WorldSkills Russia)  по компетенции Дошкольное воспитание, Преподавание в младших классах</vt:lpstr>
      <vt:lpstr>Слайд 14</vt:lpstr>
      <vt:lpstr>Открытые мероприятия</vt:lpstr>
      <vt:lpstr>Методические разработки, пособия</vt:lpstr>
      <vt:lpstr>Мультимедийные средства обучения</vt:lpstr>
      <vt:lpstr>Используемые педагогические технологии</vt:lpstr>
      <vt:lpstr>Научно-методическая работа</vt:lpstr>
      <vt:lpstr>Профориентационная работа</vt:lpstr>
      <vt:lpstr>Педагогическая практика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профессиональное образовательное учреждение «Беловский педагогический колледж» </dc:title>
  <dc:creator>English</dc:creator>
  <cp:lastModifiedBy>user</cp:lastModifiedBy>
  <cp:revision>147</cp:revision>
  <dcterms:created xsi:type="dcterms:W3CDTF">2016-10-17T06:59:23Z</dcterms:created>
  <dcterms:modified xsi:type="dcterms:W3CDTF">2021-10-06T01:05:27Z</dcterms:modified>
</cp:coreProperties>
</file>