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83" r:id="rId4"/>
    <p:sldId id="263" r:id="rId5"/>
    <p:sldId id="265" r:id="rId6"/>
    <p:sldId id="259" r:id="rId7"/>
    <p:sldId id="260" r:id="rId8"/>
    <p:sldId id="266" r:id="rId9"/>
    <p:sldId id="267" r:id="rId10"/>
    <p:sldId id="268" r:id="rId11"/>
    <p:sldId id="269" r:id="rId12"/>
    <p:sldId id="270" r:id="rId13"/>
    <p:sldId id="262" r:id="rId14"/>
    <p:sldId id="282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5" r:id="rId26"/>
  </p:sldIdLst>
  <p:sldSz cx="18288000" cy="10287000"/>
  <p:notesSz cx="6858000" cy="9144000"/>
  <p:embeddedFontLst>
    <p:embeddedFont>
      <p:font typeface="Montserrat" charset="-52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DDD5"/>
    <a:srgbClr val="3D2E12"/>
    <a:srgbClr val="BFBFBF"/>
    <a:srgbClr val="988A71"/>
    <a:srgbClr val="726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7" autoAdjust="0"/>
    <p:restoredTop sz="94622" autoAdjust="0"/>
  </p:normalViewPr>
  <p:slideViewPr>
    <p:cSldViewPr>
      <p:cViewPr>
        <p:scale>
          <a:sx n="52" d="100"/>
          <a:sy n="52" d="100"/>
        </p:scale>
        <p:origin x="-342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88A7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C9-4934-B40E-4336D46A47DB}"/>
              </c:ext>
            </c:extLst>
          </c:dPt>
          <c:dPt>
            <c:idx val="1"/>
            <c:invertIfNegative val="0"/>
            <c:bubble3D val="0"/>
            <c:spPr>
              <a:solidFill>
                <a:srgbClr val="72675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CC9-4934-B40E-4336D46A47DB}"/>
              </c:ext>
            </c:extLst>
          </c:dPt>
          <c:dPt>
            <c:idx val="2"/>
            <c:invertIfNegative val="0"/>
            <c:bubble3D val="0"/>
            <c:spPr>
              <a:solidFill>
                <a:srgbClr val="3D2E1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C9-4934-B40E-4336D46A47DB}"/>
              </c:ext>
            </c:extLst>
          </c:dPt>
          <c:cat>
            <c:strRef>
              <c:f>Лист1!$A$2:$A$5</c:f>
              <c:strCache>
                <c:ptCount val="3"/>
                <c:pt idx="0">
                  <c:v>2018 - 2019</c:v>
                </c:pt>
                <c:pt idx="1">
                  <c:v>2019 - 2020</c:v>
                </c:pt>
                <c:pt idx="2">
                  <c:v>2020 - 2021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0.87000000000000011</c:v>
                </c:pt>
                <c:pt idx="1">
                  <c:v>0.92</c:v>
                </c:pt>
                <c:pt idx="2">
                  <c:v>0.92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C9-4934-B40E-4336D46A4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54813056"/>
        <c:axId val="54814592"/>
        <c:axId val="0"/>
      </c:bar3DChart>
      <c:catAx>
        <c:axId val="54813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Montserrat" panose="020B0604020202020204" charset="-52"/>
              </a:defRPr>
            </a:pPr>
            <a:endParaRPr lang="ru-RU"/>
          </a:p>
        </c:txPr>
        <c:crossAx val="54814592"/>
        <c:crosses val="autoZero"/>
        <c:auto val="1"/>
        <c:lblAlgn val="ctr"/>
        <c:lblOffset val="100"/>
        <c:noMultiLvlLbl val="0"/>
      </c:catAx>
      <c:valAx>
        <c:axId val="5481459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2000" b="1">
                <a:latin typeface="Montserrat" panose="020B0604020202020204" charset="-52"/>
              </a:defRPr>
            </a:pPr>
            <a:endParaRPr lang="ru-RU"/>
          </a:p>
        </c:txPr>
        <c:crossAx val="54813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54851072"/>
        <c:axId val="54852608"/>
        <c:axId val="0"/>
      </c:bar3DChart>
      <c:catAx>
        <c:axId val="54851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4852608"/>
        <c:crosses val="autoZero"/>
        <c:auto val="1"/>
        <c:lblAlgn val="ctr"/>
        <c:lblOffset val="100"/>
        <c:noMultiLvlLbl val="0"/>
      </c:catAx>
      <c:valAx>
        <c:axId val="548526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54851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77777777779E-2"/>
          <c:y val="2.8933095519994942E-2"/>
          <c:w val="0.96604938271604934"/>
          <c:h val="0.8527257595905809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spPr>
            <a:solidFill>
              <a:srgbClr val="988A7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Montserrat" panose="020B060402020202020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2018 - 2019</c:v>
                </c:pt>
                <c:pt idx="1">
                  <c:v>2019 - 2020</c:v>
                </c:pt>
                <c:pt idx="2">
                  <c:v>2020 - 2021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8F-4000-95CD-1C58D61551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54915072"/>
        <c:axId val="54916608"/>
        <c:axId val="0"/>
      </c:bar3DChart>
      <c:catAx>
        <c:axId val="54915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Montserrat" panose="020B0604020202020204" charset="-52"/>
              </a:defRPr>
            </a:pPr>
            <a:endParaRPr lang="ru-RU"/>
          </a:p>
        </c:txPr>
        <c:crossAx val="54916608"/>
        <c:crosses val="autoZero"/>
        <c:auto val="1"/>
        <c:lblAlgn val="ctr"/>
        <c:lblOffset val="100"/>
        <c:noMultiLvlLbl val="0"/>
      </c:catAx>
      <c:valAx>
        <c:axId val="549166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4915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3466" y="798479"/>
            <a:ext cx="6430066" cy="8301640"/>
            <a:chOff x="0" y="0"/>
            <a:chExt cx="8473775" cy="1106885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943" b="943"/>
            <a:stretch>
              <a:fillRect/>
            </a:stretch>
          </p:blipFill>
          <p:spPr>
            <a:xfrm>
              <a:off x="0" y="0"/>
              <a:ext cx="8473775" cy="11068853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2093" t="197" b="197"/>
          <a:stretch>
            <a:fillRect/>
          </a:stretch>
        </p:blipFill>
        <p:spPr>
          <a:xfrm>
            <a:off x="5423234" y="7289435"/>
            <a:ext cx="2383108" cy="24032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2093" t="197" b="197"/>
          <a:stretch>
            <a:fillRect/>
          </a:stretch>
        </p:blipFill>
        <p:spPr>
          <a:xfrm>
            <a:off x="228600" y="198594"/>
            <a:ext cx="2383108" cy="240327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001000" y="3010306"/>
            <a:ext cx="9712683" cy="3570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ПОРТФОЛИО ПРЕПОДАВАТЕЛЯ ГОСУДАРСТВЕННОГО ПРОФЕССИОНАЛЬНОГО ОБРАЗОВАТЕЛЬНОГО УЧРЕЖДЕНИЯ </a:t>
            </a:r>
          </a:p>
          <a:p>
            <a:pPr algn="just">
              <a:buNone/>
            </a:pPr>
            <a:r>
              <a:rPr lang="ru-RU" sz="3200" b="1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«БЕЛОВСКИЙ ПЕДАГОГИЧЕСКИЙ КОЛЛЕДЖ</a:t>
            </a:r>
            <a:r>
              <a:rPr lang="ru-RU" sz="3200" b="1" dirty="0" smtClean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sz="3600" b="1" dirty="0">
              <a:solidFill>
                <a:srgbClr val="3D2E1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err="1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Требунской</a:t>
            </a:r>
            <a:r>
              <a:rPr lang="ru-RU" sz="3600" b="1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 Ирины </a:t>
            </a:r>
            <a:r>
              <a:rPr lang="ru-RU" sz="3600" b="1" dirty="0" err="1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Рамильевны</a:t>
            </a:r>
            <a:endParaRPr lang="ru-RU" sz="3600" b="1" dirty="0">
              <a:solidFill>
                <a:srgbClr val="3D2E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 rotWithShape="1">
          <a:blip r:embed="rId3"/>
          <a:srcRect l="87662" t="87173" b="197"/>
          <a:stretch/>
        </p:blipFill>
        <p:spPr>
          <a:xfrm>
            <a:off x="156892" y="198594"/>
            <a:ext cx="300308" cy="304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0.10.1.1\for_all\Требунская И.Р\2021-2022\Скан\Lexmark05-10-2021-152626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28700"/>
            <a:ext cx="11725400" cy="82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7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10.10.1.1\for_all\Требунская И.Р\2021-2022\Скан\Lexmark05-10-2021-152626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52500"/>
            <a:ext cx="11652448" cy="823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2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8"/>
          <p:cNvSpPr txBox="1"/>
          <p:nvPr/>
        </p:nvSpPr>
        <p:spPr>
          <a:xfrm>
            <a:off x="7543800" y="723900"/>
            <a:ext cx="3733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i="1" dirty="0">
                <a:solidFill>
                  <a:srgbClr val="3D2E12"/>
                </a:solidFill>
                <a:latin typeface="Montserrat" panose="020B0604020202020204" charset="-52"/>
                <a:cs typeface="Times New Roman" panose="02020603050405020304" pitchFamily="18" charset="0"/>
              </a:rPr>
              <a:t>Грамоты </a:t>
            </a:r>
          </a:p>
        </p:txBody>
      </p:sp>
      <p:pic>
        <p:nvPicPr>
          <p:cNvPr id="5" name="Picture 2" descr="\\10.10.1.1\for_all\Требунская И.Р\2021-2022\Скан\Грамота-2\Грамота 2_pages-to-jpg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2021840"/>
            <a:ext cx="5039476" cy="71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10.10.1.1\for_all\Требунская И.Р\2021-2022\Скан\Грамота\Грамота_pages-to-jpg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21840"/>
            <a:ext cx="5039476" cy="71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4000500" y="1409700"/>
            <a:ext cx="105156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i="1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Преподаваемые УД, ПМ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251032"/>
              </p:ext>
            </p:extLst>
          </p:nvPr>
        </p:nvGraphicFramePr>
        <p:xfrm>
          <a:off x="1905000" y="3543300"/>
          <a:ext cx="147066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9894">
                  <a:extLst>
                    <a:ext uri="{9D8B030D-6E8A-4147-A177-3AD203B41FA5}">
                      <a16:colId xmlns="" xmlns:a16="http://schemas.microsoft.com/office/drawing/2014/main" val="2864182398"/>
                    </a:ext>
                  </a:extLst>
                </a:gridCol>
                <a:gridCol w="7516706">
                  <a:extLst>
                    <a:ext uri="{9D8B030D-6E8A-4147-A177-3AD203B41FA5}">
                      <a16:colId xmlns="" xmlns:a16="http://schemas.microsoft.com/office/drawing/2014/main" val="97621445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Montserrat" panose="020B0604020202020204" charset="-52"/>
                        </a:rPr>
                        <a:t>Наименование УД,ПМ</a:t>
                      </a:r>
                    </a:p>
                    <a:p>
                      <a:endParaRPr lang="ru-RU" sz="3200" dirty="0">
                        <a:latin typeface="Montserrat" panose="020B0604020202020204" charset="-52"/>
                      </a:endParaRPr>
                    </a:p>
                  </a:txBody>
                  <a:tcPr anchor="ctr">
                    <a:solidFill>
                      <a:srgbClr val="3D2E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Montserrat" panose="020B0604020202020204" charset="-52"/>
                          <a:cs typeface="Times New Roman" panose="02020603050405020304" pitchFamily="18" charset="0"/>
                        </a:rPr>
                        <a:t>Специальность</a:t>
                      </a:r>
                    </a:p>
                    <a:p>
                      <a:endParaRPr lang="ru-RU" sz="3200" dirty="0">
                        <a:latin typeface="Montserrat" panose="020B0604020202020204" charset="-52"/>
                      </a:endParaRPr>
                    </a:p>
                  </a:txBody>
                  <a:tcPr anchor="ctr">
                    <a:solidFill>
                      <a:srgbClr val="3D2E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6424971"/>
                  </a:ext>
                </a:extLst>
              </a:tr>
              <a:tr h="128270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Montserrat" panose="020B0604020202020204" charset="-52"/>
                          <a:cs typeface="Times New Roman" panose="02020603050405020304" pitchFamily="18" charset="0"/>
                        </a:rPr>
                        <a:t>ПМ.03</a:t>
                      </a:r>
                      <a:br>
                        <a:rPr lang="ru-RU" sz="2800" b="1" dirty="0">
                          <a:solidFill>
                            <a:srgbClr val="FFFFFF"/>
                          </a:solidFill>
                          <a:latin typeface="Montserrat" panose="020B0604020202020204" charset="-52"/>
                          <a:cs typeface="Times New Roman" panose="02020603050405020304" pitchFamily="18" charset="0"/>
                        </a:rPr>
                      </a:b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Montserrat" panose="020B0604020202020204" charset="-52"/>
                          <a:cs typeface="Times New Roman" panose="02020603050405020304" pitchFamily="18" charset="0"/>
                        </a:rPr>
                        <a:t>Классное руководство </a:t>
                      </a:r>
                    </a:p>
                  </a:txBody>
                  <a:tcPr anchor="ctr">
                    <a:solidFill>
                      <a:srgbClr val="7267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800" b="1" kern="1200" dirty="0">
                          <a:solidFill>
                            <a:srgbClr val="FFFFFF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44.02.02 Преподавание в начальных классах</a:t>
                      </a:r>
                      <a:endParaRPr lang="ru-RU" sz="2800" b="1" dirty="0">
                        <a:solidFill>
                          <a:srgbClr val="FFFFFF"/>
                        </a:solidFill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2675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5290372"/>
                  </a:ext>
                </a:extLst>
              </a:tr>
              <a:tr h="1282700">
                <a:tc>
                  <a:txBody>
                    <a:bodyPr/>
                    <a:lstStyle/>
                    <a:p>
                      <a:r>
                        <a:rPr kumimoji="0" lang="ru-RU" sz="2800" kern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УД. 07</a:t>
                      </a:r>
                      <a:br>
                        <a:rPr kumimoji="0" lang="ru-RU" sz="2800" kern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2800" kern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Проектная и исследовательская деятельность в начальной </a:t>
                      </a:r>
                      <a:endParaRPr lang="ru-RU" sz="2800" dirty="0">
                        <a:solidFill>
                          <a:schemeClr val="tx1"/>
                        </a:solidFill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800" kern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44.02.02 Преподавание в начальных классах</a:t>
                      </a:r>
                      <a:endParaRPr lang="ru-RU" sz="2800" dirty="0">
                        <a:solidFill>
                          <a:schemeClr val="tx1"/>
                        </a:solidFill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5407483"/>
                  </a:ext>
                </a:extLst>
              </a:tr>
              <a:tr h="1282700">
                <a:tc>
                  <a:txBody>
                    <a:bodyPr/>
                    <a:lstStyle/>
                    <a:p>
                      <a:r>
                        <a:rPr kumimoji="0" lang="ru-RU" sz="2800" b="1" kern="1200" dirty="0">
                          <a:solidFill>
                            <a:srgbClr val="FFFFFF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МДК 01.03 Театрально сценическое искусство</a:t>
                      </a:r>
                      <a:endParaRPr lang="ru-RU" sz="2800" b="1" dirty="0">
                        <a:solidFill>
                          <a:srgbClr val="FFFFFF"/>
                        </a:solidFill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267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800" b="1" kern="1200" dirty="0">
                          <a:solidFill>
                            <a:srgbClr val="FFFFFF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44.02.03 Педагогика дополнительного образования</a:t>
                      </a:r>
                      <a:endParaRPr lang="ru-RU" sz="2800" b="1" dirty="0">
                        <a:solidFill>
                          <a:srgbClr val="FFFFFF"/>
                        </a:solidFill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2675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755279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8"/>
          <p:cNvSpPr txBox="1"/>
          <p:nvPr/>
        </p:nvSpPr>
        <p:spPr>
          <a:xfrm>
            <a:off x="685800" y="571500"/>
            <a:ext cx="151638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i="1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Результативность освоения обучающимися программ преподаваемых дисциплин и междисциплинарных курсов</a:t>
            </a:r>
          </a:p>
        </p:txBody>
      </p:sp>
      <p:graphicFrame>
        <p:nvGraphicFramePr>
          <p:cNvPr id="2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281450"/>
              </p:ext>
            </p:extLst>
          </p:nvPr>
        </p:nvGraphicFramePr>
        <p:xfrm>
          <a:off x="3505200" y="3390900"/>
          <a:ext cx="136398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78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8"/>
          <p:cNvSpPr txBox="1"/>
          <p:nvPr/>
        </p:nvSpPr>
        <p:spPr>
          <a:xfrm>
            <a:off x="685800" y="785595"/>
            <a:ext cx="151638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b="1" i="1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Качество защиты выпускных </a:t>
            </a:r>
            <a:r>
              <a:rPr lang="ru-RU" sz="5400" b="1" i="1" dirty="0" smtClean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квалификационных </a:t>
            </a:r>
            <a:r>
              <a:rPr lang="ru-RU" sz="5400" b="1" i="1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</a:p>
        </p:txBody>
      </p:sp>
      <p:graphicFrame>
        <p:nvGraphicFramePr>
          <p:cNvPr id="28" name="Содержимое 3"/>
          <p:cNvGraphicFramePr>
            <a:graphicFrameLocks/>
          </p:cNvGraphicFramePr>
          <p:nvPr>
            <p:extLst/>
          </p:nvPr>
        </p:nvGraphicFramePr>
        <p:xfrm>
          <a:off x="3505200" y="3390900"/>
          <a:ext cx="136398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291907"/>
              </p:ext>
            </p:extLst>
          </p:nvPr>
        </p:nvGraphicFramePr>
        <p:xfrm>
          <a:off x="5562600" y="3615531"/>
          <a:ext cx="12115800" cy="572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84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1676400" y="723900"/>
            <a:ext cx="151638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i="1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Внеурочная работа студентов</a:t>
            </a:r>
            <a:br>
              <a:rPr lang="ru-RU" sz="4800" b="1" i="1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44.02.02 Преподавание в начальных классах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D6BD8052-9ABA-430A-B4CA-4DD8FD23E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603910"/>
              </p:ext>
            </p:extLst>
          </p:nvPr>
        </p:nvGraphicFramePr>
        <p:xfrm>
          <a:off x="2803611" y="2857500"/>
          <a:ext cx="12909377" cy="637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7695">
                  <a:extLst>
                    <a:ext uri="{9D8B030D-6E8A-4147-A177-3AD203B41FA5}">
                      <a16:colId xmlns="" xmlns:a16="http://schemas.microsoft.com/office/drawing/2014/main" val="3938145347"/>
                    </a:ext>
                  </a:extLst>
                </a:gridCol>
                <a:gridCol w="7491682">
                  <a:extLst>
                    <a:ext uri="{9D8B030D-6E8A-4147-A177-3AD203B41FA5}">
                      <a16:colId xmlns="" xmlns:a16="http://schemas.microsoft.com/office/drawing/2014/main" val="2266575027"/>
                    </a:ext>
                  </a:extLst>
                </a:gridCol>
              </a:tblGrid>
              <a:tr h="1278400">
                <a:tc rowSpan="4"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>
                          <a:solidFill>
                            <a:schemeClr val="lt1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Были подготовлены и проведены </a:t>
                      </a:r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такие </a:t>
                      </a:r>
                      <a:r>
                        <a:rPr kumimoji="0" lang="ru-RU" sz="2400" b="1" kern="1200" dirty="0">
                          <a:solidFill>
                            <a:schemeClr val="lt1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мероприятия:</a:t>
                      </a:r>
                      <a:endParaRPr lang="ru-RU" sz="2400" b="1" dirty="0"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D2E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b="0" kern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- конкурс профессионального мастерства;</a:t>
                      </a:r>
                    </a:p>
                  </a:txBody>
                  <a:tcPr anchor="ctr">
                    <a:solidFill>
                      <a:srgbClr val="988A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3311709"/>
                  </a:ext>
                </a:extLst>
              </a:tr>
              <a:tr h="1494129">
                <a:tc vMerge="1">
                  <a:txBody>
                    <a:bodyPr/>
                    <a:lstStyle/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 дополнительного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- конкурс конспектов классных часов;</a:t>
                      </a:r>
                    </a:p>
                    <a:p>
                      <a:endParaRPr kumimoji="0" lang="ru-RU" sz="2400" b="0" kern="1200" dirty="0">
                        <a:solidFill>
                          <a:schemeClr val="dk1"/>
                        </a:solidFill>
                        <a:effectLst/>
                        <a:latin typeface="Montserrat" panose="020B0604020202020204" charset="-5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DD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9584246"/>
                  </a:ext>
                </a:extLst>
              </a:tr>
              <a:tr h="2109362">
                <a:tc vMerge="1">
                  <a:txBody>
                    <a:bodyPr/>
                    <a:lstStyle/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 дополнительного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kern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- квест – игра «Я - учитель»;</a:t>
                      </a:r>
                    </a:p>
                    <a:p>
                      <a:endParaRPr kumimoji="0" lang="ru-RU" sz="2400" b="0" kern="1200" dirty="0">
                        <a:solidFill>
                          <a:schemeClr val="dk1"/>
                        </a:solidFill>
                        <a:effectLst/>
                        <a:latin typeface="Montserrat" panose="020B0604020202020204" charset="-5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88A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3104046"/>
                  </a:ext>
                </a:extLst>
              </a:tr>
              <a:tr h="1494129">
                <a:tc vMerge="1">
                  <a:txBody>
                    <a:bodyPr/>
                    <a:lstStyle/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Преподавание в младших классах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-круглый стол «Портрет молодого специалиста глазами работодателей»</a:t>
                      </a:r>
                    </a:p>
                    <a:p>
                      <a:endParaRPr lang="ru-RU" sz="2400" b="0" dirty="0"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DD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0387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5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524000" y="723900"/>
            <a:ext cx="151638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i="1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Участие в региональных чемпионатах «Молодые профессионалы» </a:t>
            </a:r>
            <a:r>
              <a:rPr lang="ru-RU" sz="4800" b="1" i="1" dirty="0" smtClean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800" b="1" i="1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WORLDSKILLS RUSSIA)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133BAE96-792E-4FEB-8220-E68512DE2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873789"/>
              </p:ext>
            </p:extLst>
          </p:nvPr>
        </p:nvGraphicFramePr>
        <p:xfrm>
          <a:off x="2286000" y="3695700"/>
          <a:ext cx="13639799" cy="5562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133">
                  <a:extLst>
                    <a:ext uri="{9D8B030D-6E8A-4147-A177-3AD203B41FA5}">
                      <a16:colId xmlns="" xmlns:a16="http://schemas.microsoft.com/office/drawing/2014/main" val="3938145347"/>
                    </a:ext>
                  </a:extLst>
                </a:gridCol>
                <a:gridCol w="3404660">
                  <a:extLst>
                    <a:ext uri="{9D8B030D-6E8A-4147-A177-3AD203B41FA5}">
                      <a16:colId xmlns="" xmlns:a16="http://schemas.microsoft.com/office/drawing/2014/main" val="2266575027"/>
                    </a:ext>
                  </a:extLst>
                </a:gridCol>
                <a:gridCol w="3404660">
                  <a:extLst>
                    <a:ext uri="{9D8B030D-6E8A-4147-A177-3AD203B41FA5}">
                      <a16:colId xmlns="" xmlns:a16="http://schemas.microsoft.com/office/drawing/2014/main" val="1497828065"/>
                    </a:ext>
                  </a:extLst>
                </a:gridCol>
                <a:gridCol w="3298346">
                  <a:extLst>
                    <a:ext uri="{9D8B030D-6E8A-4147-A177-3AD203B41FA5}">
                      <a16:colId xmlns="" xmlns:a16="http://schemas.microsoft.com/office/drawing/2014/main" val="1216893985"/>
                    </a:ext>
                  </a:extLst>
                </a:gridCol>
              </a:tblGrid>
              <a:tr h="1115309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E1DDD5"/>
                          </a:solidFill>
                          <a:latin typeface="Montserrat" panose="020B0604020202020204" charset="-52"/>
                          <a:cs typeface="Times New Roman" panose="02020603050405020304" pitchFamily="18" charset="0"/>
                        </a:rPr>
                        <a:t>Компетенция</a:t>
                      </a:r>
                    </a:p>
                  </a:txBody>
                  <a:tcPr anchor="ctr">
                    <a:solidFill>
                      <a:srgbClr val="3D2E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u="none" dirty="0">
                          <a:solidFill>
                            <a:srgbClr val="E1DDD5"/>
                          </a:solidFill>
                          <a:latin typeface="Montserrat" panose="020B0604020202020204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rgbClr val="3D2E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E1DDD5"/>
                          </a:solidFill>
                          <a:latin typeface="Montserrat" panose="020B0604020202020204" charset="-52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 anchor="ctr">
                    <a:solidFill>
                      <a:srgbClr val="3D2E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E1DDD5"/>
                          </a:solidFill>
                          <a:latin typeface="Montserrat" panose="020B0604020202020204" charset="-52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anchor="ctr">
                    <a:solidFill>
                      <a:srgbClr val="3D2E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3311709"/>
                  </a:ext>
                </a:extLst>
              </a:tr>
              <a:tr h="1303516">
                <a:tc>
                  <a:txBody>
                    <a:bodyPr/>
                    <a:lstStyle/>
                    <a:p>
                      <a:r>
                        <a:rPr kumimoji="0" lang="ru-RU" sz="2400" b="1" kern="1200" dirty="0">
                          <a:solidFill>
                            <a:srgbClr val="E1DDD5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Педагог дополнительного образования</a:t>
                      </a:r>
                      <a:endParaRPr lang="ru-RU" sz="2400" b="1" dirty="0">
                        <a:solidFill>
                          <a:srgbClr val="E1DDD5"/>
                        </a:solidFill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267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b="1" kern="1200" dirty="0">
                          <a:solidFill>
                            <a:srgbClr val="E1DDD5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2018 г. </a:t>
                      </a:r>
                      <a:endParaRPr lang="ru-RU" sz="2400" b="1" dirty="0">
                        <a:solidFill>
                          <a:srgbClr val="E1DDD5"/>
                        </a:solidFill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267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b="1" kern="1200" dirty="0">
                          <a:solidFill>
                            <a:srgbClr val="E1DDD5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Пестов И.</a:t>
                      </a:r>
                      <a:endParaRPr lang="ru-RU" sz="2400" b="1" dirty="0">
                        <a:solidFill>
                          <a:srgbClr val="E1DDD5"/>
                        </a:solidFill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267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b="1" kern="1200" dirty="0">
                          <a:solidFill>
                            <a:srgbClr val="E1DDD5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Диплом </a:t>
                      </a:r>
                      <a:r>
                        <a:rPr kumimoji="0" lang="en-US" sz="2400" b="1" kern="1200" dirty="0">
                          <a:solidFill>
                            <a:srgbClr val="E1DDD5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kumimoji="0" lang="ru-RU" sz="2400" b="1" kern="1200" dirty="0">
                          <a:solidFill>
                            <a:srgbClr val="E1DDD5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 место </a:t>
                      </a:r>
                      <a:endParaRPr lang="ru-RU" sz="2400" b="1" dirty="0">
                        <a:solidFill>
                          <a:srgbClr val="E1DDD5"/>
                        </a:solidFill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2675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9584246"/>
                  </a:ext>
                </a:extLst>
              </a:tr>
              <a:tr h="1840260">
                <a:tc>
                  <a:txBody>
                    <a:bodyPr/>
                    <a:lstStyle/>
                    <a:p>
                      <a:r>
                        <a:rPr kumimoji="0" lang="ru-RU" sz="2400" kern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Педагог дополнительного образования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DD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2021 г. 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DD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Коровина А.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DD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Диплом </a:t>
                      </a:r>
                      <a:r>
                        <a:rPr kumimoji="0" lang="en-US" sz="2400" kern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kumimoji="0" lang="ru-RU" sz="2400" kern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 место 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DD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3104046"/>
                  </a:ext>
                </a:extLst>
              </a:tr>
              <a:tr h="1303516">
                <a:tc>
                  <a:txBody>
                    <a:bodyPr/>
                    <a:lstStyle/>
                    <a:p>
                      <a:r>
                        <a:rPr kumimoji="0" lang="ru-RU" sz="2400" b="1" kern="1200" dirty="0">
                          <a:solidFill>
                            <a:srgbClr val="E1DDD5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Преподавание в младших классах</a:t>
                      </a:r>
                      <a:endParaRPr lang="ru-RU" sz="2400" b="1" dirty="0">
                        <a:solidFill>
                          <a:srgbClr val="E1DDD5"/>
                        </a:solidFill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267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b="1" kern="1200" dirty="0">
                          <a:solidFill>
                            <a:srgbClr val="E1DDD5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2021 г</a:t>
                      </a:r>
                      <a:endParaRPr lang="ru-RU" sz="2400" b="1" dirty="0">
                        <a:solidFill>
                          <a:srgbClr val="E1DDD5"/>
                        </a:solidFill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267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b="1" kern="1200" dirty="0" err="1">
                          <a:solidFill>
                            <a:srgbClr val="E1DDD5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Карандайкина</a:t>
                      </a:r>
                      <a:r>
                        <a:rPr kumimoji="0" lang="ru-RU" sz="2400" b="1" kern="1200" dirty="0">
                          <a:solidFill>
                            <a:srgbClr val="E1DDD5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 В.</a:t>
                      </a:r>
                      <a:endParaRPr lang="ru-RU" sz="2400" b="1" dirty="0">
                        <a:solidFill>
                          <a:srgbClr val="E1DDD5"/>
                        </a:solidFill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267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b="1" kern="1200" dirty="0">
                          <a:solidFill>
                            <a:srgbClr val="E1DDD5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Диплом </a:t>
                      </a:r>
                      <a:r>
                        <a:rPr kumimoji="0" lang="en-US" sz="2400" b="1" kern="1200" dirty="0">
                          <a:solidFill>
                            <a:srgbClr val="E1DDD5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kumimoji="0" lang="ru-RU" sz="2400" b="1" kern="1200" dirty="0">
                          <a:solidFill>
                            <a:srgbClr val="E1DDD5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место </a:t>
                      </a:r>
                      <a:endParaRPr lang="ru-RU" sz="2400" b="1" dirty="0">
                        <a:solidFill>
                          <a:srgbClr val="E1DDD5"/>
                        </a:solidFill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2675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0387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167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524000" y="723900"/>
            <a:ext cx="151638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i="1" dirty="0">
                <a:solidFill>
                  <a:srgbClr val="3D2E12"/>
                </a:solidFill>
                <a:latin typeface="Montserrat" panose="020B0604020202020204" charset="-52"/>
                <a:cs typeface="Times New Roman" panose="02020603050405020304" pitchFamily="18" charset="0"/>
              </a:rPr>
              <a:t>Всероссийская олимпиада профессионального мастерства по специальности </a:t>
            </a:r>
            <a:br>
              <a:rPr lang="ru-RU" sz="4800" b="1" i="1" dirty="0">
                <a:solidFill>
                  <a:srgbClr val="3D2E12"/>
                </a:solidFill>
                <a:latin typeface="Montserrat" panose="020B0604020202020204" charset="-52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rgbClr val="3D2E12"/>
                </a:solidFill>
                <a:latin typeface="Montserrat" panose="020B0604020202020204" charset="-52"/>
                <a:cs typeface="Times New Roman" panose="02020603050405020304" pitchFamily="18" charset="0"/>
              </a:rPr>
              <a:t>44.02.02 Преподавание в начальных классах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133BAE96-792E-4FEB-8220-E68512DE2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101106"/>
              </p:ext>
            </p:extLst>
          </p:nvPr>
        </p:nvGraphicFramePr>
        <p:xfrm>
          <a:off x="3200400" y="3695700"/>
          <a:ext cx="12109650" cy="5154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110">
                  <a:extLst>
                    <a:ext uri="{9D8B030D-6E8A-4147-A177-3AD203B41FA5}">
                      <a16:colId xmlns="" xmlns:a16="http://schemas.microsoft.com/office/drawing/2014/main" val="2266575027"/>
                    </a:ext>
                  </a:extLst>
                </a:gridCol>
                <a:gridCol w="6500905">
                  <a:extLst>
                    <a:ext uri="{9D8B030D-6E8A-4147-A177-3AD203B41FA5}">
                      <a16:colId xmlns="" xmlns:a16="http://schemas.microsoft.com/office/drawing/2014/main" val="1497828065"/>
                    </a:ext>
                  </a:extLst>
                </a:gridCol>
                <a:gridCol w="3951635">
                  <a:extLst>
                    <a:ext uri="{9D8B030D-6E8A-4147-A177-3AD203B41FA5}">
                      <a16:colId xmlns="" xmlns:a16="http://schemas.microsoft.com/office/drawing/2014/main" val="1216893985"/>
                    </a:ext>
                  </a:extLst>
                </a:gridCol>
              </a:tblGrid>
              <a:tr h="1033529">
                <a:tc>
                  <a:txBody>
                    <a:bodyPr/>
                    <a:lstStyle/>
                    <a:p>
                      <a:r>
                        <a:rPr lang="ru-RU" sz="2400" b="1" u="none" dirty="0">
                          <a:latin typeface="Montserrat" panose="020B0604020202020204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rgbClr val="3D2E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Montserrat" panose="020B0604020202020204" charset="-52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 anchor="ctr">
                    <a:solidFill>
                      <a:srgbClr val="3D2E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Montserrat" panose="020B0604020202020204" charset="-52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anchor="ctr">
                    <a:solidFill>
                      <a:srgbClr val="3D2E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3311709"/>
                  </a:ext>
                </a:extLst>
              </a:tr>
              <a:tr h="1207937">
                <a:tc>
                  <a:txBody>
                    <a:bodyPr/>
                    <a:lstStyle/>
                    <a:p>
                      <a:r>
                        <a:rPr kumimoji="0" lang="ru-RU" sz="2400" b="1" kern="1200" dirty="0">
                          <a:solidFill>
                            <a:srgbClr val="E1DDD5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2400" b="1" dirty="0">
                        <a:solidFill>
                          <a:srgbClr val="E1DDD5"/>
                        </a:solidFill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88A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b="1" kern="1200" dirty="0">
                          <a:solidFill>
                            <a:srgbClr val="E1DDD5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Третьякова Дарья</a:t>
                      </a:r>
                      <a:endParaRPr lang="ru-RU" sz="2400" b="1" dirty="0">
                        <a:solidFill>
                          <a:srgbClr val="E1DDD5"/>
                        </a:solidFill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88A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b="1" kern="1200" dirty="0">
                          <a:solidFill>
                            <a:srgbClr val="E1DDD5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набрала наивысший балл (шла вне конкурса)</a:t>
                      </a:r>
                      <a:endParaRPr lang="ru-RU" sz="2400" b="1" dirty="0">
                        <a:solidFill>
                          <a:srgbClr val="E1DDD5"/>
                        </a:solidFill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88A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9584246"/>
                  </a:ext>
                </a:extLst>
              </a:tr>
              <a:tr h="1705325">
                <a:tc>
                  <a:txBody>
                    <a:bodyPr/>
                    <a:lstStyle/>
                    <a:p>
                      <a:r>
                        <a:rPr kumimoji="0" lang="ru-RU" sz="240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2020г</a:t>
                      </a:r>
                      <a:endParaRPr lang="ru-RU" sz="2400" dirty="0"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DD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Попович Евгения</a:t>
                      </a:r>
                      <a:endParaRPr lang="ru-RU" sz="2400" dirty="0"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DD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3 место</a:t>
                      </a:r>
                      <a:endParaRPr lang="ru-RU" sz="2400" dirty="0"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1DD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3104046"/>
                  </a:ext>
                </a:extLst>
              </a:tr>
              <a:tr h="1207937">
                <a:tc>
                  <a:txBody>
                    <a:bodyPr/>
                    <a:lstStyle/>
                    <a:p>
                      <a:r>
                        <a:rPr kumimoji="0" lang="ru-RU" sz="2400" b="1" kern="1200" dirty="0">
                          <a:solidFill>
                            <a:srgbClr val="E1DDD5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2021 г</a:t>
                      </a:r>
                      <a:endParaRPr lang="ru-RU" sz="2400" b="1" dirty="0">
                        <a:solidFill>
                          <a:srgbClr val="E1DDD5"/>
                        </a:solidFill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88A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b="1" kern="1200" dirty="0" err="1">
                          <a:solidFill>
                            <a:srgbClr val="E1DDD5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Карандайкина</a:t>
                      </a:r>
                      <a:r>
                        <a:rPr kumimoji="0" lang="ru-RU" sz="2400" b="1" kern="1200" dirty="0">
                          <a:solidFill>
                            <a:srgbClr val="E1DDD5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 Виктория</a:t>
                      </a:r>
                      <a:endParaRPr lang="ru-RU" sz="2400" b="1" dirty="0">
                        <a:solidFill>
                          <a:srgbClr val="E1DDD5"/>
                        </a:solidFill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88A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b="1" kern="1200" dirty="0">
                          <a:solidFill>
                            <a:srgbClr val="E1DDD5"/>
                          </a:solidFill>
                          <a:effectLst/>
                          <a:latin typeface="Montserrat" panose="020B0604020202020204" charset="-52"/>
                          <a:ea typeface="+mn-ea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2400" b="1" dirty="0">
                        <a:solidFill>
                          <a:srgbClr val="E1DDD5"/>
                        </a:solidFill>
                        <a:latin typeface="Montserrat" panose="020B0604020202020204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88A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0387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546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524000" y="723900"/>
            <a:ext cx="15163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000" b="1" i="1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Достижения студентов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24100"/>
            <a:ext cx="5184975" cy="712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324100"/>
            <a:ext cx="5047262" cy="712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24100"/>
            <a:ext cx="5184975" cy="712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41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2781300"/>
            <a:ext cx="10591800" cy="5138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Ф.И.О.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Требунская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Ирина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Рамильевна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480"/>
              </a:lnSpc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Дата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рождения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17.06.1990г</a:t>
            </a:r>
          </a:p>
          <a:p>
            <a:pPr>
              <a:lnSpc>
                <a:spcPts val="4480"/>
              </a:lnSpc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Домашний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Белово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Апрельская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35</a:t>
            </a:r>
          </a:p>
          <a:p>
            <a:pPr>
              <a:lnSpc>
                <a:spcPts val="4480"/>
              </a:lnSpc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Занимаемая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должность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преподаватель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480"/>
              </a:lnSpc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квалификационной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категории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первая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48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Стаж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448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Общий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лет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48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Педагогический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>
              <a:lnSpc>
                <a:spcPts val="4480"/>
              </a:lnSpc>
              <a:spcBef>
                <a:spcPct val="0"/>
              </a:spcBef>
            </a:pPr>
            <a:endParaRPr lang="en-US" sz="2800" dirty="0">
              <a:latin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81100"/>
            <a:ext cx="5486400" cy="775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1181100"/>
            <a:ext cx="5369058" cy="780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450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1600200" y="1562100"/>
            <a:ext cx="151638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i="1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Работа над методической темой</a:t>
            </a: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105582"/>
              </p:ext>
            </p:extLst>
          </p:nvPr>
        </p:nvGraphicFramePr>
        <p:xfrm>
          <a:off x="2114551" y="3086100"/>
          <a:ext cx="14649449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065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074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623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525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  <a:cs typeface="Times New Roman" pitchFamily="18" charset="0"/>
                        </a:rPr>
                        <a:t>Год</a:t>
                      </a:r>
                      <a:endParaRPr lang="ru-RU" sz="2800" dirty="0">
                        <a:latin typeface="Montserrat" panose="020B0604020202020204" charset="-52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3D2E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  <a:cs typeface="Times New Roman" pitchFamily="18" charset="0"/>
                        </a:rPr>
                        <a:t>Тема</a:t>
                      </a:r>
                      <a:endParaRPr lang="ru-RU" sz="2800" dirty="0">
                        <a:latin typeface="Montserrat" panose="020B0604020202020204" charset="-52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3D2E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  <a:cs typeface="Times New Roman" pitchFamily="18" charset="0"/>
                        </a:rPr>
                        <a:t>Результаты</a:t>
                      </a:r>
                      <a:endParaRPr lang="ru-RU" sz="2800" dirty="0">
                        <a:latin typeface="Montserrat" panose="020B0604020202020204" charset="-52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3D2E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  <a:cs typeface="Times New Roman" pitchFamily="18" charset="0"/>
                        </a:rPr>
                        <a:t>Где представлены</a:t>
                      </a:r>
                      <a:endParaRPr lang="ru-RU" sz="2800" dirty="0">
                        <a:latin typeface="Montserrat" panose="020B0604020202020204" charset="-52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3D2E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034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ontserrat" panose="020B0604020202020204" charset="-52"/>
                          <a:cs typeface="Times New Roman" pitchFamily="18" charset="0"/>
                        </a:rPr>
                        <a:t>2019-2020</a:t>
                      </a:r>
                      <a:endParaRPr lang="ru-RU" sz="2400" dirty="0">
                        <a:latin typeface="Montserrat" panose="020B0604020202020204" charset="-52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ontserrat" panose="020B0604020202020204" charset="-52"/>
                          <a:cs typeface="Times New Roman" pitchFamily="18" charset="0"/>
                        </a:rPr>
                        <a:t>Использование</a:t>
                      </a:r>
                      <a:br>
                        <a:rPr lang="ru-RU" sz="2400" dirty="0" smtClean="0">
                          <a:latin typeface="Montserrat" panose="020B0604020202020204" charset="-52"/>
                          <a:cs typeface="Times New Roman" pitchFamily="18" charset="0"/>
                        </a:rPr>
                      </a:br>
                      <a:r>
                        <a:rPr lang="ru-RU" sz="2400" dirty="0" smtClean="0">
                          <a:latin typeface="Montserrat" panose="020B0604020202020204" charset="-52"/>
                          <a:cs typeface="Times New Roman" pitchFamily="18" charset="0"/>
                        </a:rPr>
                        <a:t>кейс - методы при формировании ОК, ПК студентов</a:t>
                      </a:r>
                      <a:endParaRPr lang="ru-RU" sz="2400" dirty="0">
                        <a:latin typeface="Montserrat" panose="020B0604020202020204" charset="-52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ontserrat" panose="020B0604020202020204" charset="-52"/>
                          <a:cs typeface="Times New Roman" pitchFamily="18" charset="0"/>
                        </a:rPr>
                        <a:t>Проведение мастер-класса «Внедрение кейс - методы в образовательный процесс на примере междисциплинарного курса МДК.03.01 Теоретические и методические основы деятельности классного руководителя для студентов специальности 44.02.02 Преподавание в начальных классах </a:t>
                      </a:r>
                    </a:p>
                    <a:p>
                      <a:endParaRPr lang="ru-RU" sz="2400" dirty="0" smtClean="0">
                        <a:latin typeface="Montserrat" panose="020B0604020202020204" charset="-52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latin typeface="Montserrat" panose="020B0604020202020204" charset="-52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ontserrat" panose="020B0604020202020204" charset="-52"/>
                          <a:cs typeface="Times New Roman" pitchFamily="18" charset="0"/>
                        </a:rPr>
                        <a:t>На заседании МЦК Преподавание в начальных классах</a:t>
                      </a:r>
                      <a:endParaRPr lang="ru-RU" sz="2400" dirty="0">
                        <a:latin typeface="Montserrat" panose="020B0604020202020204" charset="-52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053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1600200" y="1181100"/>
            <a:ext cx="151638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i="1" dirty="0">
                <a:solidFill>
                  <a:srgbClr val="3D2E12"/>
                </a:solidFill>
                <a:latin typeface="Montserrat" panose="020B0604020202020204" charset="-52"/>
                <a:cs typeface="Times New Roman" panose="02020603050405020304" pitchFamily="18" charset="0"/>
              </a:rPr>
              <a:t>Используемые педагогические  технологии</a:t>
            </a: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171055"/>
              </p:ext>
            </p:extLst>
          </p:nvPr>
        </p:nvGraphicFramePr>
        <p:xfrm>
          <a:off x="2438400" y="2705100"/>
          <a:ext cx="13487400" cy="6400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3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43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7718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</a:rPr>
                        <a:t>Название</a:t>
                      </a:r>
                      <a:endParaRPr lang="ru-RU" sz="2800" dirty="0">
                        <a:latin typeface="Montserrat" panose="020B0604020202020204" charset="-52"/>
                      </a:endParaRPr>
                    </a:p>
                  </a:txBody>
                  <a:tcPr anchor="ctr">
                    <a:solidFill>
                      <a:srgbClr val="3D2E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</a:rPr>
                        <a:t>Внедрение</a:t>
                      </a:r>
                      <a:endParaRPr lang="ru-RU" sz="2800" dirty="0">
                        <a:latin typeface="Montserrat" panose="020B0604020202020204" charset="-52"/>
                      </a:endParaRPr>
                    </a:p>
                  </a:txBody>
                  <a:tcPr anchor="ctr">
                    <a:solidFill>
                      <a:srgbClr val="3D2E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718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</a:rPr>
                        <a:t>Проблемное обучение</a:t>
                      </a:r>
                      <a:endParaRPr lang="ru-RU" sz="2800" dirty="0">
                        <a:latin typeface="Montserrat" panose="020B0604020202020204" charset="-52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</a:rPr>
                        <a:t>Отдельные уроки</a:t>
                      </a:r>
                      <a:endParaRPr lang="ru-RU" sz="2800" dirty="0">
                        <a:latin typeface="Montserrat" panose="020B0604020202020204" charset="-52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718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</a:rPr>
                        <a:t>Здоровьесберегающие</a:t>
                      </a:r>
                      <a:endParaRPr lang="ru-RU" sz="28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</a:rPr>
                        <a:t>В системе</a:t>
                      </a:r>
                      <a:endParaRPr lang="ru-RU" sz="28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6884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</a:rPr>
                        <a:t>Личностно-</a:t>
                      </a:r>
                      <a:r>
                        <a:rPr lang="ru-RU" sz="2800" baseline="0" dirty="0" smtClean="0">
                          <a:latin typeface="Montserrat" panose="020B0604020202020204" charset="-52"/>
                        </a:rPr>
                        <a:t> ориентированное</a:t>
                      </a:r>
                      <a:endParaRPr lang="ru-RU" sz="2800" dirty="0">
                        <a:latin typeface="Montserrat" panose="020B0604020202020204" charset="-52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Montserrat" panose="020B0604020202020204" charset="-52"/>
                        </a:rPr>
                        <a:t>В системе</a:t>
                      </a: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718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</a:rPr>
                        <a:t>Проектно – исследовательское </a:t>
                      </a:r>
                      <a:endParaRPr lang="ru-RU" sz="28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</a:rPr>
                        <a:t>В системе</a:t>
                      </a:r>
                      <a:endParaRPr lang="ru-RU" sz="28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718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</a:rPr>
                        <a:t>ИКТ</a:t>
                      </a:r>
                      <a:endParaRPr lang="ru-RU" sz="2800" dirty="0">
                        <a:latin typeface="Montserrat" panose="020B0604020202020204" charset="-52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</a:rPr>
                        <a:t>Отдельные уроки</a:t>
                      </a:r>
                      <a:endParaRPr lang="ru-RU" sz="2800" dirty="0">
                        <a:latin typeface="Montserrat" panose="020B0604020202020204" charset="-52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718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</a:rPr>
                        <a:t>Игровые</a:t>
                      </a:r>
                      <a:endParaRPr lang="ru-RU" sz="28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</a:rPr>
                        <a:t>Отдельные уроки</a:t>
                      </a:r>
                      <a:endParaRPr lang="ru-RU" sz="2800" dirty="0">
                        <a:latin typeface="Montserrat" panose="020B0604020202020204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68841"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Montserrat" panose="020B0604020202020204" charset="-52"/>
                        </a:rPr>
                        <a:t>Инфрмационно-коммуникационные</a:t>
                      </a:r>
                      <a:endParaRPr lang="ru-RU" sz="2800" dirty="0">
                        <a:latin typeface="Montserrat" panose="020B0604020202020204" charset="-52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Montserrat" panose="020B0604020202020204" charset="-52"/>
                        </a:rPr>
                        <a:t>В системе</a:t>
                      </a:r>
                    </a:p>
                  </a:txBody>
                  <a:tcP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38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1447800" y="1409700"/>
            <a:ext cx="151638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i="1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Стажировка</a:t>
            </a: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579081"/>
              </p:ext>
            </p:extLst>
          </p:nvPr>
        </p:nvGraphicFramePr>
        <p:xfrm>
          <a:off x="2705100" y="3086100"/>
          <a:ext cx="12649200" cy="4848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9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5842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</a:rPr>
                        <a:t>Год</a:t>
                      </a:r>
                      <a:endParaRPr lang="ru-RU" sz="2800" dirty="0">
                        <a:latin typeface="Montserrat" panose="020B0604020202020204" charset="-52"/>
                      </a:endParaRPr>
                    </a:p>
                  </a:txBody>
                  <a:tcPr anchor="ctr">
                    <a:solidFill>
                      <a:srgbClr val="3D2E1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</a:rPr>
                        <a:t>Место прохождения</a:t>
                      </a:r>
                      <a:endParaRPr lang="ru-RU" sz="2800" dirty="0">
                        <a:latin typeface="Montserrat" panose="020B0604020202020204" charset="-52"/>
                      </a:endParaRPr>
                    </a:p>
                  </a:txBody>
                  <a:tcPr anchor="ctr">
                    <a:solidFill>
                      <a:srgbClr val="3D2E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8722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  <a:cs typeface="Times New Roman" pitchFamily="18" charset="0"/>
                        </a:rPr>
                        <a:t>2018г.</a:t>
                      </a:r>
                      <a:endParaRPr lang="ru-RU" sz="2800" dirty="0">
                        <a:latin typeface="Montserrat" panose="020B0604020202020204" charset="-52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</a:rPr>
                        <a:t>ООО Санаторий «</a:t>
                      </a:r>
                      <a:r>
                        <a:rPr lang="ru-RU" sz="2800" dirty="0" err="1" smtClean="0">
                          <a:latin typeface="Montserrat" panose="020B0604020202020204" charset="-52"/>
                        </a:rPr>
                        <a:t>Беломорье</a:t>
                      </a:r>
                      <a:r>
                        <a:rPr lang="ru-RU" sz="2800" dirty="0" smtClean="0">
                          <a:latin typeface="Montserrat" panose="020B0604020202020204" charset="-52"/>
                        </a:rPr>
                        <a:t>»</a:t>
                      </a:r>
                      <a:r>
                        <a:rPr lang="ru-RU" sz="2800" baseline="0" dirty="0" smtClean="0">
                          <a:latin typeface="Montserrat" panose="020B0604020202020204" charset="-52"/>
                        </a:rPr>
                        <a:t> </a:t>
                      </a:r>
                      <a:br>
                        <a:rPr lang="ru-RU" sz="2800" baseline="0" dirty="0" smtClean="0">
                          <a:latin typeface="Montserrat" panose="020B0604020202020204" charset="-52"/>
                        </a:rPr>
                      </a:br>
                      <a:r>
                        <a:rPr lang="ru-RU" sz="2800" dirty="0" smtClean="0">
                          <a:latin typeface="Montserrat" panose="020B0604020202020204" charset="-52"/>
                        </a:rPr>
                        <a:t>г. Белово</a:t>
                      </a:r>
                      <a:endParaRPr lang="ru-RU" sz="2800" dirty="0">
                        <a:latin typeface="Montserrat" panose="020B0604020202020204" charset="-52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842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  <a:cs typeface="Times New Roman" pitchFamily="18" charset="0"/>
                        </a:rPr>
                        <a:t>2020г.</a:t>
                      </a:r>
                      <a:endParaRPr lang="ru-RU" sz="2800" dirty="0">
                        <a:latin typeface="Montserrat" panose="020B0604020202020204" charset="-5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  <a:cs typeface="Times New Roman" pitchFamily="18" charset="0"/>
                        </a:rPr>
                        <a:t> МБОУ СОШ №76</a:t>
                      </a:r>
                      <a:r>
                        <a:rPr lang="ru-RU" sz="2800" baseline="0" dirty="0" smtClean="0">
                          <a:latin typeface="Montserrat" panose="020B0604020202020204" charset="-52"/>
                          <a:cs typeface="Times New Roman" pitchFamily="18" charset="0"/>
                        </a:rPr>
                        <a:t> </a:t>
                      </a:r>
                      <a:br>
                        <a:rPr lang="ru-RU" sz="2800" baseline="0" dirty="0" smtClean="0">
                          <a:latin typeface="Montserrat" panose="020B0604020202020204" charset="-52"/>
                          <a:cs typeface="Times New Roman" pitchFamily="18" charset="0"/>
                        </a:rPr>
                      </a:br>
                      <a:r>
                        <a:rPr lang="ru-RU" sz="2800" dirty="0" smtClean="0">
                          <a:latin typeface="Montserrat" panose="020B0604020202020204" charset="-52"/>
                          <a:cs typeface="Times New Roman" pitchFamily="18" charset="0"/>
                        </a:rPr>
                        <a:t>г.</a:t>
                      </a:r>
                      <a:r>
                        <a:rPr lang="ru-RU" sz="2800" baseline="0" dirty="0" smtClean="0">
                          <a:latin typeface="Montserrat" panose="020B0604020202020204" charset="-52"/>
                          <a:cs typeface="Times New Roman" pitchFamily="18" charset="0"/>
                        </a:rPr>
                        <a:t> Белово</a:t>
                      </a:r>
                      <a:endParaRPr lang="ru-RU" sz="2800" dirty="0">
                        <a:latin typeface="Montserrat" panose="020B0604020202020204" charset="-52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8426">
                <a:tc>
                  <a:txBody>
                    <a:bodyPr/>
                    <a:lstStyle/>
                    <a:p>
                      <a:endParaRPr lang="ru-RU" sz="2800">
                        <a:latin typeface="Montserrat" panose="020B0604020202020204" charset="-52"/>
                      </a:endParaRPr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Montserrat" panose="020B0604020202020204" charset="-52"/>
                      </a:endParaRPr>
                    </a:p>
                  </a:txBody>
                  <a:tcP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072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1371600" y="1562100"/>
            <a:ext cx="151638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i="1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Сертификация</a:t>
            </a: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331866"/>
              </p:ext>
            </p:extLst>
          </p:nvPr>
        </p:nvGraphicFramePr>
        <p:xfrm>
          <a:off x="2438400" y="3543300"/>
          <a:ext cx="13563600" cy="430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3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5265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  <a:cs typeface="Times New Roman" pitchFamily="18" charset="0"/>
                        </a:rPr>
                        <a:t>2018г.</a:t>
                      </a:r>
                      <a:endParaRPr lang="ru-RU" sz="2800" dirty="0">
                        <a:latin typeface="Montserrat" panose="020B0604020202020204" charset="-52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88A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Montserrat" panose="020B0604020202020204" charset="-52"/>
                          <a:ea typeface="+mn-ea"/>
                          <a:cs typeface="Times New Roman" pitchFamily="18" charset="0"/>
                        </a:rPr>
                        <a:t>сертификация на соответствие профессиональной компетентности, обеспечивающей качество педагогической деятельности.</a:t>
                      </a:r>
                    </a:p>
                    <a:p>
                      <a:endParaRPr lang="ru-RU" sz="2800" dirty="0">
                        <a:latin typeface="Montserrat" panose="020B0604020202020204" charset="-52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88A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265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tserrat" panose="020B0604020202020204" charset="-52"/>
                          <a:cs typeface="Times New Roman" pitchFamily="18" charset="0"/>
                        </a:rPr>
                        <a:t>2020г.</a:t>
                      </a:r>
                      <a:endParaRPr lang="ru-RU" sz="2800" dirty="0">
                        <a:latin typeface="Montserrat" panose="020B0604020202020204" charset="-52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latin typeface="Montserrat" panose="020B0604020202020204" charset="-52"/>
                          <a:ea typeface="+mn-ea"/>
                          <a:cs typeface="Times New Roman" pitchFamily="18" charset="0"/>
                        </a:rPr>
                        <a:t>сертификация на соответствие профессиональной компетентности, обеспечивающей качество педагогической деятельности.</a:t>
                      </a:r>
                    </a:p>
                    <a:p>
                      <a:endParaRPr lang="ru-RU" sz="2800" dirty="0">
                        <a:latin typeface="Montserrat" panose="020B0604020202020204" charset="-52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213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3466" y="798479"/>
            <a:ext cx="6430066" cy="8301640"/>
            <a:chOff x="0" y="0"/>
            <a:chExt cx="8473775" cy="1106885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943" b="943"/>
            <a:stretch>
              <a:fillRect/>
            </a:stretch>
          </p:blipFill>
          <p:spPr>
            <a:xfrm>
              <a:off x="0" y="0"/>
              <a:ext cx="8473775" cy="11068853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2093" t="197" b="197"/>
          <a:stretch>
            <a:fillRect/>
          </a:stretch>
        </p:blipFill>
        <p:spPr>
          <a:xfrm>
            <a:off x="5423234" y="7289435"/>
            <a:ext cx="2383108" cy="24032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2093" t="197" b="197"/>
          <a:stretch>
            <a:fillRect/>
          </a:stretch>
        </p:blipFill>
        <p:spPr>
          <a:xfrm>
            <a:off x="228600" y="198594"/>
            <a:ext cx="2383108" cy="240327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001000" y="3010306"/>
            <a:ext cx="9712683" cy="3570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ПОРТФОЛИО ПРЕПОДАВАТЕЛЯ ГОСУДАРСТВЕННОГО ПРОФЕССИОНАЛЬНОГО ОБРАЗОВАТЕЛЬНОГО УЧРЕЖДЕНИЯ </a:t>
            </a:r>
          </a:p>
          <a:p>
            <a:pPr algn="just">
              <a:buNone/>
            </a:pPr>
            <a:r>
              <a:rPr lang="ru-RU" sz="3200" b="1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«БЕЛОВСКИЙ ПЕДАГОГИЧЕСКИЙ КОЛЛЕДЖ</a:t>
            </a:r>
            <a:r>
              <a:rPr lang="ru-RU" sz="3200" b="1" dirty="0" smtClean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sz="3600" b="1" dirty="0">
              <a:solidFill>
                <a:srgbClr val="3D2E1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err="1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Требунской</a:t>
            </a:r>
            <a:r>
              <a:rPr lang="ru-RU" sz="3600" b="1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 Ирины </a:t>
            </a:r>
            <a:r>
              <a:rPr lang="ru-RU" sz="3600" b="1" dirty="0" err="1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Рамильевны</a:t>
            </a:r>
            <a:endParaRPr lang="ru-RU" sz="3600" b="1" dirty="0">
              <a:solidFill>
                <a:srgbClr val="3D2E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 rotWithShape="1">
          <a:blip r:embed="rId3"/>
          <a:srcRect l="87662" t="87173" b="197"/>
          <a:stretch/>
        </p:blipFill>
        <p:spPr>
          <a:xfrm>
            <a:off x="156892" y="198594"/>
            <a:ext cx="300308" cy="3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4152900"/>
            <a:ext cx="136398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ru-RU" sz="2800" dirty="0" smtClean="0">
                <a:latin typeface="Montserrat"/>
              </a:rPr>
              <a:t>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высшее, ГОУ ВПО «Кузбасский областной педагогический институт им. Н.М.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Голянской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2007., педагогика и методика начального образования, учитель начальных классов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4480"/>
              </a:lnSpc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48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-высшее, профессиональная переподготовка ФГБОУ ВО «Пензенский государственный технологический университет» по программе «Педагогика дополнительного образования детей и взрослых» .</a:t>
            </a:r>
          </a:p>
          <a:p>
            <a:pPr marL="0" lvl="0" indent="0">
              <a:lnSpc>
                <a:spcPts val="4480"/>
              </a:lnSpc>
              <a:spcBef>
                <a:spcPct val="0"/>
              </a:spcBef>
            </a:pPr>
            <a:endParaRPr lang="en-US" sz="2800" dirty="0">
              <a:latin typeface="Montserra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5600" y="1790700"/>
            <a:ext cx="5715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i="1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3673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\\Server\for_all\Требунская И.Р\20151222_221453.jpg"/>
          <p:cNvPicPr/>
          <p:nvPr/>
        </p:nvPicPr>
        <p:blipFill>
          <a:blip r:embed="rId2" cstate="print"/>
          <a:srcRect l="6322" t="111" r="18362" b="3911"/>
          <a:stretch>
            <a:fillRect/>
          </a:stretch>
        </p:blipFill>
        <p:spPr bwMode="auto">
          <a:xfrm rot="5400000">
            <a:off x="10974070" y="2856230"/>
            <a:ext cx="601726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\\Server\for_all\Требунская И.Р\20151222_221427.jpg"/>
          <p:cNvPicPr/>
          <p:nvPr/>
        </p:nvPicPr>
        <p:blipFill>
          <a:blip r:embed="rId3" cstate="print"/>
          <a:srcRect l="4903" t="2990" r="13520"/>
          <a:stretch>
            <a:fillRect/>
          </a:stretch>
        </p:blipFill>
        <p:spPr bwMode="auto">
          <a:xfrm>
            <a:off x="1066800" y="2705100"/>
            <a:ext cx="8915400" cy="60172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05600" y="876300"/>
            <a:ext cx="5715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i="1" dirty="0">
                <a:solidFill>
                  <a:srgbClr val="3D2E12"/>
                </a:solidFill>
                <a:latin typeface="Montserrat" panose="020B0604020202020204" charset="-52"/>
              </a:rPr>
              <a:t>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34826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/>
          <a:srcRect t="1460" b="1019"/>
          <a:stretch/>
        </p:blipFill>
        <p:spPr bwMode="auto">
          <a:xfrm>
            <a:off x="5867400" y="419100"/>
            <a:ext cx="6592616" cy="927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4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/>
          <p:cNvSpPr txBox="1"/>
          <p:nvPr/>
        </p:nvSpPr>
        <p:spPr>
          <a:xfrm>
            <a:off x="6629400" y="571500"/>
            <a:ext cx="5715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i="1" dirty="0">
                <a:solidFill>
                  <a:srgbClr val="3D2E12"/>
                </a:solidFill>
                <a:latin typeface="Montserrat" panose="020B0604020202020204" charset="-52"/>
              </a:rPr>
              <a:t>Образование</a:t>
            </a:r>
          </a:p>
        </p:txBody>
      </p:sp>
      <p:pic>
        <p:nvPicPr>
          <p:cNvPr id="11" name="Picture 2" descr="\\10.10.1.1\for_all\Требунская И.Р\2021-2022\Скан\Диплом\Диплом_pages-to-jpg-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b="3127"/>
          <a:stretch/>
        </p:blipFill>
        <p:spPr bwMode="auto">
          <a:xfrm>
            <a:off x="3352800" y="1790700"/>
            <a:ext cx="11117944" cy="783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8"/>
          <p:cNvSpPr txBox="1"/>
          <p:nvPr/>
        </p:nvSpPr>
        <p:spPr>
          <a:xfrm>
            <a:off x="1524000" y="952500"/>
            <a:ext cx="15925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i="1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Сведения о повышении квалификации </a:t>
            </a:r>
          </a:p>
        </p:txBody>
      </p:sp>
      <p:sp>
        <p:nvSpPr>
          <p:cNvPr id="35" name="TextBox 8"/>
          <p:cNvSpPr txBox="1"/>
          <p:nvPr/>
        </p:nvSpPr>
        <p:spPr>
          <a:xfrm>
            <a:off x="1752600" y="2705100"/>
            <a:ext cx="15468600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2017г., ГБУ ДПО «КРИРПО», «</a:t>
            </a:r>
            <a:r>
              <a:rPr lang="ru-RU" sz="2800" dirty="0" err="1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800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 -педагогические основы профессиональной деятельности», 72ч., №5475</a:t>
            </a:r>
            <a:r>
              <a:rPr lang="ru-RU" sz="2800" dirty="0" smtClean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3D2E1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2018г., Академия </a:t>
            </a:r>
            <a:r>
              <a:rPr lang="ru-RU" sz="2800" dirty="0" err="1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2800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, свидетельство на участия в оценке демонстрационного экзамена по стандартам </a:t>
            </a:r>
            <a:r>
              <a:rPr lang="ru-RU" sz="2800" dirty="0" err="1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2800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, по компетенции «Преподавание в младших классах», </a:t>
            </a:r>
            <a:endParaRPr lang="ru-RU" sz="2800" dirty="0" smtClean="0">
              <a:solidFill>
                <a:srgbClr val="3D2E1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3D2E1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2018г., ОУ Фонд «Педагогический университет «Первое сентября» по теме «Современные подходы к обучению орфографии в начальных классах», 72ч., №Е - А -215939 </a:t>
            </a:r>
            <a:endParaRPr lang="ru-RU" sz="2800" dirty="0" smtClean="0">
              <a:solidFill>
                <a:srgbClr val="3D2E1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3D2E1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D2E12"/>
                </a:solidFill>
                <a:latin typeface="Times New Roman" pitchFamily="18" charset="0"/>
                <a:cs typeface="Times New Roman" pitchFamily="18" charset="0"/>
              </a:rPr>
              <a:t>2019г., ФГБОУ ВО «Пензенский государственный технологический университет», «Методика разработки онлайн - курса по дисциплинам профессионального цикла» 72 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8"/>
          <p:cNvSpPr txBox="1"/>
          <p:nvPr/>
        </p:nvSpPr>
        <p:spPr>
          <a:xfrm>
            <a:off x="3581400" y="495300"/>
            <a:ext cx="11506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i="1" dirty="0">
                <a:solidFill>
                  <a:srgbClr val="3D2E12"/>
                </a:solidFill>
                <a:latin typeface="Montserrat" panose="020B0604020202020204" charset="-52"/>
                <a:cs typeface="Times New Roman" panose="02020603050405020304" pitchFamily="18" charset="0"/>
              </a:rPr>
              <a:t>Повышение квалификации</a:t>
            </a:r>
          </a:p>
        </p:txBody>
      </p:sp>
      <p:pic>
        <p:nvPicPr>
          <p:cNvPr id="4" name="Picture 2" descr="\\10.10.1.1\for_all\Требунская И.Р\2021-2022\Скан\Lexmark05-10-2021-152626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66900"/>
            <a:ext cx="11181184" cy="790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0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10.10.1.1\for_all\Требунская И.Р\2021-2022\Скан\Lexmark05-10-2021-152626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9" b="5879"/>
          <a:stretch/>
        </p:blipFill>
        <p:spPr bwMode="auto">
          <a:xfrm>
            <a:off x="3810000" y="1181100"/>
            <a:ext cx="10919792" cy="77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486</Words>
  <Application>Microsoft Office PowerPoint</Application>
  <PresentationFormat>Произвольный</PresentationFormat>
  <Paragraphs>118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Montserrat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Бежевый Коричневый Элегантный Простой Корпоративный Засечки Презентация</dc:title>
  <dc:creator>Алина Каргапольцева</dc:creator>
  <cp:lastModifiedBy>HP</cp:lastModifiedBy>
  <cp:revision>25</cp:revision>
  <dcterms:created xsi:type="dcterms:W3CDTF">2006-08-16T00:00:00Z</dcterms:created>
  <dcterms:modified xsi:type="dcterms:W3CDTF">2021-10-14T03:38:25Z</dcterms:modified>
  <dc:identifier>DAEsC-tgjms</dc:identifier>
</cp:coreProperties>
</file>