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28"/>
  </p:notesMasterIdLst>
  <p:sldIdLst>
    <p:sldId id="256" r:id="rId2"/>
    <p:sldId id="305" r:id="rId3"/>
    <p:sldId id="306" r:id="rId4"/>
    <p:sldId id="307" r:id="rId5"/>
    <p:sldId id="304" r:id="rId6"/>
    <p:sldId id="316" r:id="rId7"/>
    <p:sldId id="309" r:id="rId8"/>
    <p:sldId id="325" r:id="rId9"/>
    <p:sldId id="326" r:id="rId10"/>
    <p:sldId id="324" r:id="rId11"/>
    <p:sldId id="322" r:id="rId12"/>
    <p:sldId id="310" r:id="rId13"/>
    <p:sldId id="311" r:id="rId14"/>
    <p:sldId id="327" r:id="rId15"/>
    <p:sldId id="263" r:id="rId16"/>
    <p:sldId id="312" r:id="rId17"/>
    <p:sldId id="266" r:id="rId18"/>
    <p:sldId id="267" r:id="rId19"/>
    <p:sldId id="273" r:id="rId20"/>
    <p:sldId id="318" r:id="rId21"/>
    <p:sldId id="320" r:id="rId22"/>
    <p:sldId id="289" r:id="rId23"/>
    <p:sldId id="321" r:id="rId24"/>
    <p:sldId id="319" r:id="rId25"/>
    <p:sldId id="328" r:id="rId26"/>
    <p:sldId id="31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CE8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24" autoAdjust="0"/>
  </p:normalViewPr>
  <p:slideViewPr>
    <p:cSldViewPr>
      <p:cViewPr>
        <p:scale>
          <a:sx n="80" d="100"/>
          <a:sy n="80" d="100"/>
        </p:scale>
        <p:origin x="-10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0A5BD3-6D6A-4F5B-AA08-287CE5F4F995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AE3868-762B-46F0-ACEC-9999CA1E9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AA94D-A05B-4247-96D5-FBC8613C237A}" type="datetimeFigureOut">
              <a:rPr lang="ru-RU" smtClean="0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12C7427-C0B2-4D2C-BE93-E782A1CAF5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9344B-FBD1-410A-9599-C131E058A772}" type="datetimeFigureOut">
              <a:rPr lang="ru-RU" smtClean="0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0D35E-0753-45CE-AFDF-45FDE4AC26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BF05F627-80CC-4F77-8CE4-01FF87939A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EDE18F-66CA-4911-A700-2AEAC795F368}" type="datetimeFigureOut">
              <a:rPr lang="ru-RU" smtClean="0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8AEFFE-9CE0-4101-B9A1-ED429A43CAF9}" type="datetimeFigureOut">
              <a:rPr lang="ru-RU" smtClean="0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13BF8AE1-528E-4572-8A69-4DFCE34FB0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13663-F23F-44D5-A643-90E4393E3C74}" type="datetimeFigureOut">
              <a:rPr lang="ru-RU" smtClean="0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085B522-4B37-49CE-BAA0-5C4AE5EDF5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7A1E1663-4F3E-46E5-8D81-C00D0F73920F}" type="datetimeFigureOut">
              <a:rPr lang="ru-RU" smtClean="0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8ED6A-0E33-412A-8B3D-69C3FCC94B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F1485-9332-45F2-90F8-5090362378FE}" type="datetimeFigureOut">
              <a:rPr lang="ru-RU" smtClean="0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681623A-363B-42F8-8F59-6BD6BE3849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89E895-7CB0-4C01-AE22-0023D686452C}" type="datetimeFigureOut">
              <a:rPr lang="ru-RU" smtClean="0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9A662906-3958-45BF-89A6-A377E0A13E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6F893C-982E-4492-B8B0-AA3869E34551}" type="datetimeFigureOut">
              <a:rPr lang="ru-RU" smtClean="0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95BEAF-5FC7-43C5-8E5C-58ECA56016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B97F24A-5D2D-4ED1-8D89-28904ABCCD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4606BA-93AF-42AE-BCC2-275705A594F1}" type="datetimeFigureOut">
              <a:rPr lang="ru-RU" smtClean="0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69547E0E-086D-4BD1-ABC9-4B807C24FF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63FA3306-615D-43B9-BA02-C2F870EF9676}" type="datetimeFigureOut">
              <a:rPr lang="ru-RU" smtClean="0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B90E88-65FE-40F3-88E4-2BA803D19C11}" type="datetimeFigureOut">
              <a:rPr lang="ru-RU" smtClean="0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3A3BD75-3511-4F49-AB04-668B2D8784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929058" y="2857496"/>
            <a:ext cx="4786346" cy="335758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600" b="1" dirty="0" smtClean="0">
                <a:solidFill>
                  <a:srgbClr val="002060"/>
                </a:solidFill>
                <a:latin typeface="Book Antiqua" pitchFamily="18" charset="0"/>
                <a:ea typeface="BatangChe" pitchFamily="49" charset="-127"/>
                <a:cs typeface="Arial" charset="0"/>
              </a:rPr>
              <a:t>Обуховой </a:t>
            </a:r>
            <a:endParaRPr lang="en-US" sz="2600" b="1" dirty="0" smtClean="0">
              <a:solidFill>
                <a:srgbClr val="002060"/>
              </a:solidFill>
              <a:latin typeface="Book Antiqua" pitchFamily="18" charset="0"/>
              <a:ea typeface="BatangChe" pitchFamily="49" charset="-127"/>
              <a:cs typeface="Arial" charset="0"/>
            </a:endParaRPr>
          </a:p>
          <a:p>
            <a:pPr eaLnBrk="1" hangingPunct="1"/>
            <a:r>
              <a:rPr lang="ru-RU" sz="2600" b="1" dirty="0" smtClean="0">
                <a:solidFill>
                  <a:srgbClr val="002060"/>
                </a:solidFill>
                <a:latin typeface="Book Antiqua" pitchFamily="18" charset="0"/>
                <a:ea typeface="BatangChe" pitchFamily="49" charset="-127"/>
                <a:cs typeface="Arial" charset="0"/>
              </a:rPr>
              <a:t>Екатерины </a:t>
            </a:r>
            <a:endParaRPr lang="en-US" sz="2600" b="1" dirty="0" smtClean="0">
              <a:solidFill>
                <a:srgbClr val="002060"/>
              </a:solidFill>
              <a:latin typeface="Book Antiqua" pitchFamily="18" charset="0"/>
              <a:ea typeface="BatangChe" pitchFamily="49" charset="-127"/>
              <a:cs typeface="Arial" charset="0"/>
            </a:endParaRPr>
          </a:p>
          <a:p>
            <a:pPr eaLnBrk="1" hangingPunct="1"/>
            <a:r>
              <a:rPr lang="ru-RU" sz="2600" b="1" dirty="0" smtClean="0">
                <a:solidFill>
                  <a:srgbClr val="002060"/>
                </a:solidFill>
                <a:latin typeface="Book Antiqua" pitchFamily="18" charset="0"/>
                <a:ea typeface="BatangChe" pitchFamily="49" charset="-127"/>
                <a:cs typeface="Arial" charset="0"/>
              </a:rPr>
              <a:t>Анатольевны</a:t>
            </a:r>
            <a:endParaRPr lang="ru-RU" sz="1600" dirty="0" smtClean="0">
              <a:solidFill>
                <a:srgbClr val="002060"/>
              </a:solidFill>
              <a:latin typeface="Book Antiqua" pitchFamily="18" charset="0"/>
              <a:ea typeface="BatangChe" pitchFamily="49" charset="-127"/>
              <a:cs typeface="Arial" charset="0"/>
            </a:endParaRPr>
          </a:p>
          <a:p>
            <a:pPr eaLnBrk="1" hangingPunct="1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eaLnBrk="1" hangingPunct="1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Преподавателя дошкольных дисциплин </a:t>
            </a:r>
          </a:p>
          <a:p>
            <a:pPr eaLnBrk="1" hangingPunct="1"/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eaLnBrk="1" hangingPunct="1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ГПОУ «Беловский педагогический колледж»</a:t>
            </a:r>
          </a:p>
          <a:p>
            <a:pPr eaLnBrk="1" hangingPunct="1"/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eaLnBrk="1" hangingPunct="1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2021 Г.</a:t>
            </a:r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571480"/>
            <a:ext cx="69294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ПЕДАГОГИЧЕСКОЕ ПОРТФОЛИО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1" name="Picture 1" descr="C:\Users\User\Downloads\IMG_20210918_124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2420888"/>
            <a:ext cx="2520280" cy="4017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https://apf.mail.ru/cgi-bin/readmsg?id=16276187620302863513;0;2&amp;exif=1&amp;full=1&amp;x-email=obuhova.e.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apf.mail.ru/cgi-bin/readmsg?id=16276187620302863513;0;2&amp;exif=1&amp;full=1&amp;x-email=obuhova.e.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s://apf.mail.ru/cgi-bin/readmsg?id=16276187620302863513;0;2&amp;exif=1&amp;full=1&amp;x-email=obuhova.e.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5" name="Picture 1" descr="C:\Users\User\Downloads\IMG_20210730_155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27685" cy="6227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00034" y="285728"/>
          <a:ext cx="4572032" cy="3230831"/>
        </p:xfrm>
        <a:graphic>
          <a:graphicData uri="http://schemas.openxmlformats.org/presentationml/2006/ole">
            <p:oleObj spid="_x0000_s5122" name="Acrobat Document" r:id="rId3" imgW="8020012" imgH="5667018" progId="AcroExch.Document.11">
              <p:embed/>
            </p:oleObj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3174" y="3071810"/>
            <a:ext cx="463228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28604"/>
            <a:ext cx="8534400" cy="8572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ПРЕПОДАВАЕМЫЕ ДИСЦИПЛИНЫ 2019-2020, 2020-2021 учебные года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8572560" cy="464347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latin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</a:rPr>
              <a:t>ПМ 02. Организация различных видов деятельности и общения детей с сохранным развитием»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</a:rPr>
              <a:t>     МДК 02.05. «Теоретические основы и методика развития речи у детей» 04.02.04 - «Специальное дошкольное образование»</a:t>
            </a:r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latin typeface="Times New Roman" pitchFamily="18" charset="0"/>
              </a:rPr>
              <a:t>     ПМ 03. Организация занятий по основным общеобразовательным программам дошкольного образования»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</a:rPr>
              <a:t>     МДК 03.02.«Теория и методика развития речи» - 44.02.01 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</a:rPr>
              <a:t>    «Дошкольное образование»</a:t>
            </a:r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latin typeface="Times New Roman" pitchFamily="18" charset="0"/>
              </a:rPr>
              <a:t>     ПМ 02. Организация различных видов деятельности и общения детей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</a:rPr>
              <a:t>     МДК 03.02. Теория и методика музыкального воспитания – 44.02.01 «Дошкольное образование»</a:t>
            </a:r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latin typeface="Times New Roman" pitchFamily="18" charset="0"/>
              </a:rPr>
              <a:t>     ПМ 01. Педагогика – Специальность «Преподавание в начальных классах»</a:t>
            </a:r>
          </a:p>
          <a:p>
            <a:pPr>
              <a:lnSpc>
                <a:spcPct val="80000"/>
              </a:lnSpc>
              <a:buNone/>
            </a:pPr>
            <a:endParaRPr lang="ru-RU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sz="2800" dirty="0" smtClean="0">
              <a:latin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534400" cy="114300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КАЧЕСТВЕННАЯ УСПЕВАЕМОСТЬ СТУДЕНТОВ и УРОВЕНЬ СФОРМИРОВАННОСТИ ОК,ПК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за 2019-2020           учебный год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000240"/>
            <a:ext cx="8503920" cy="4098808"/>
          </a:xfrm>
        </p:spPr>
        <p:txBody>
          <a:bodyPr/>
          <a:lstStyle/>
          <a:p>
            <a:pPr>
              <a:buNone/>
            </a:pPr>
            <a:endParaRPr lang="ru-RU" sz="3200" dirty="0" smtClean="0">
              <a:latin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643050"/>
            <a:ext cx="7572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МДК 03.02 Теория и методика развития речи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специальность «Дошкольное образование» - 68 %. Уровень сформированности ОК – 4,7; ПК – 4,3.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МДК 02.05 Теоретические основы и методика развития речи у детей,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специальность «Специальное дошкольное образование» - 64%. Уровень сформированности ОК – 4,2; ПК -4,3 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ОП.01 Педагогика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специальность «Преподавание в начальных классах» – 67%. Уровень сформированности ОК – 4,2; ПК – 4. 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116865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КАЧЕСТВЕННАЯ УСПЕВАЕМОСТЬ СТУДЕНТОВ и УРОВЕНЬ СФОРМИРОВАННОСТИ ОК,ПК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за 2020-2021           учебный год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000240"/>
            <a:ext cx="8503920" cy="4098808"/>
          </a:xfrm>
        </p:spPr>
        <p:txBody>
          <a:bodyPr/>
          <a:lstStyle/>
          <a:p>
            <a:pPr>
              <a:buNone/>
            </a:pPr>
            <a:endParaRPr lang="ru-RU" sz="3200" dirty="0" smtClean="0">
              <a:latin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643050"/>
            <a:ext cx="7572428" cy="419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МДК 03.02 Теория и методика развития речи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специальность «Дошкольное образование» - 80 %. Уровень сформированности ОК – 4,7; ПК – 4,3.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МДК 02.05 Теоретические основы и методика развития речи у детей,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специальность «Специальное дошкольное образование» - 60 %. Уровень сформированности ОК – 4,2; ПК -4,3 .</a:t>
            </a:r>
          </a:p>
          <a:p>
            <a:pPr>
              <a:lnSpc>
                <a:spcPct val="8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МДК 02.05 «Теория и методика музыкального воспитания с практикумом»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специальность «Дошкольное образование»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73 %, уровень сформированности ОК – 4, ПК 4,5.</a:t>
            </a:r>
          </a:p>
          <a:p>
            <a:pPr>
              <a:lnSpc>
                <a:spcPct val="8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47027" cy="100013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ПРОВЕДЕНИЕ ВНЕКЛАССНЫХ МЕРОПРИЯТИЙ</a:t>
            </a:r>
            <a:endParaRPr lang="ru-RU" sz="32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1428736"/>
          <a:ext cx="7715304" cy="4357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909"/>
                <a:gridCol w="4154395"/>
              </a:tblGrid>
              <a:tr h="4629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ГРУППА,</a:t>
                      </a:r>
                      <a:r>
                        <a:rPr lang="ru-RU" baseline="0" dirty="0" smtClean="0"/>
                        <a:t> КУРС</a:t>
                      </a:r>
                      <a:endParaRPr lang="ru-RU" dirty="0"/>
                    </a:p>
                  </a:txBody>
                  <a:tcPr/>
                </a:tc>
              </a:tr>
              <a:tr h="19581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«Профилактика употребления</a:t>
                      </a:r>
                      <a:r>
                        <a:rPr lang="ru-RU" sz="1400" baseline="0" dirty="0" smtClean="0"/>
                        <a:t> спиртных напитков, курительных смесей»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 курс, группы 0291,0292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«Преподавание в начальных классах»;</a:t>
                      </a:r>
                      <a:r>
                        <a:rPr lang="ru-RU" sz="14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 курс гр.5471 «Дизайн»;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2 курс гр.0281 «Преподавание в начальных классах».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6754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«Блокада Ленинграда»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курс,</a:t>
                      </a:r>
                      <a:r>
                        <a:rPr lang="ru-RU" sz="1400" baseline="0" dirty="0" smtClean="0"/>
                        <a:t> гр.0471 «Специальное дошкольное образование»</a:t>
                      </a:r>
                      <a:endParaRPr lang="ru-RU" sz="1400" dirty="0"/>
                    </a:p>
                  </a:txBody>
                  <a:tcPr/>
                </a:tc>
              </a:tr>
              <a:tr h="1261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«Правильное питание студентов»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курс, гр. 0291 «Преподавание в начальных классах»;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 3 курс гр.0371  «Педагогика дополнительного образования»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3929091" cy="261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C:\Users\User\Downloads\IMG_20191125_144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6314" y="3357562"/>
            <a:ext cx="3548087" cy="2661066"/>
          </a:xfrm>
          <a:prstGeom prst="rect">
            <a:avLst/>
          </a:prstGeom>
          <a:noFill/>
        </p:spPr>
      </p:pic>
      <p:pic>
        <p:nvPicPr>
          <p:cNvPr id="24579" name="Picture 3" descr="\\SERVER\for_all\ОБУХОВА Е.А\СОЦИАЛЬНЫЙ ПЕДАГОГ\Занятие по профилактике употребления наркотиков\IMG_20191126_105712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286124"/>
            <a:ext cx="3309918" cy="2482439"/>
          </a:xfrm>
          <a:prstGeom prst="rect">
            <a:avLst/>
          </a:prstGeom>
          <a:noFill/>
        </p:spPr>
      </p:pic>
      <p:pic>
        <p:nvPicPr>
          <p:cNvPr id="24580" name="Picture 4" descr="\\SERVER\for_all\ОБУХОВА Е.А\СОЦИАЛЬНЫЙ ПЕДАГОГ\Занятие по профилактике употребления наркотиков\IMG-20191126-WA0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00628" y="500042"/>
            <a:ext cx="3214710" cy="2411033"/>
          </a:xfrm>
          <a:prstGeom prst="rect">
            <a:avLst/>
          </a:prstGeom>
          <a:noFill/>
        </p:spPr>
      </p:pic>
      <p:pic>
        <p:nvPicPr>
          <p:cNvPr id="24581" name="Picture 5" descr="\\SERVER\for_all\ОБУХОВА Е.А\СОЦИАЛЬНЫЙ ПЕДАГОГ\Занятие по профилактике употребления наркотиков\IMG_20191126_1132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714620"/>
            <a:ext cx="2286016" cy="17145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57620" y="4071942"/>
            <a:ext cx="1688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j-lt"/>
              </a:rPr>
              <a:t>Обратная связь</a:t>
            </a:r>
            <a:endParaRPr lang="ru-RU" sz="1400" b="1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00043"/>
            <a:ext cx="7921625" cy="64294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РАЗРАБОТКА РАБОЧИХ ПЕДАГОГИЧЕСКИХ ПРОГРАММ</a:t>
            </a:r>
            <a:endParaRPr lang="ru-RU" sz="32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33808" name="Group 16"/>
          <p:cNvGraphicFramePr>
            <a:graphicFrameLocks noGrp="1"/>
          </p:cNvGraphicFramePr>
          <p:nvPr/>
        </p:nvGraphicFramePr>
        <p:xfrm>
          <a:off x="714348" y="1500174"/>
          <a:ext cx="7777162" cy="4437571"/>
        </p:xfrm>
        <a:graphic>
          <a:graphicData uri="http://schemas.openxmlformats.org/drawingml/2006/table">
            <a:tbl>
              <a:tblPr/>
              <a:tblGrid>
                <a:gridCol w="4887919"/>
                <a:gridCol w="2889243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Название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Где используется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366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1400" b="1" dirty="0" smtClean="0">
                          <a:latin typeface="Times New Roman" pitchFamily="18" charset="0"/>
                        </a:rPr>
                        <a:t>ПМ 02. Организация различных видов деятельности и общения детей с сохранным развитием»</a:t>
                      </a:r>
                    </a:p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</a:rPr>
                        <a:t>«Теоретические основы и методика развития речи у детей»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1400" b="1" dirty="0" smtClean="0">
                          <a:latin typeface="Times New Roman" pitchFamily="18" charset="0"/>
                        </a:rPr>
                        <a:t>ПМ 03. Организация занятий по основным общеобразовательным программам дошкольного образования»</a:t>
                      </a:r>
                    </a:p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</a:rPr>
                        <a:t>«Теория и методика развития речи»</a:t>
                      </a:r>
                    </a:p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ru-RU" sz="1400" dirty="0" smtClean="0">
                        <a:latin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1400" b="1" dirty="0" smtClean="0">
                          <a:latin typeface="Times New Roman" pitchFamily="18" charset="0"/>
                        </a:rPr>
                        <a:t>ПМ 02. Организация различных видов деятельности и общения детей</a:t>
                      </a:r>
                    </a:p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</a:rPr>
                        <a:t>МДК 03.02. Теория и методика музыкального воспитания </a:t>
                      </a:r>
                    </a:p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sz="1400" b="1" dirty="0" smtClean="0">
                          <a:latin typeface="Times New Roman" pitchFamily="18" charset="0"/>
                        </a:rPr>
                        <a:t> ОП 01.</a:t>
                      </a:r>
                      <a:r>
                        <a:rPr lang="ru-RU" sz="1400" dirty="0" smtClean="0">
                          <a:latin typeface="Times New Roman" pitchFamily="18" charset="0"/>
                        </a:rPr>
                        <a:t> «Педагогика» </a:t>
                      </a:r>
                    </a:p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Программа практики ПП. 03.01 «Введение в специальность»</a:t>
                      </a:r>
                    </a:p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Программа практики  УП.03.01 «Показательные занятия»</a:t>
                      </a:r>
                    </a:p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учебный процесс,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самостоятельная работа студентов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педагогическая практика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6672"/>
            <a:ext cx="8033151" cy="5048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МЕТОДИЧЕСКАЯ РАБОТА</a:t>
            </a:r>
            <a:endParaRPr lang="ru-RU" sz="2800" i="1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3" y="1571612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n-lt"/>
              </a:rPr>
              <a:t>	</a:t>
            </a:r>
            <a:endParaRPr lang="ru-RU" sz="2400" dirty="0">
              <a:latin typeface="+mn-lt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85786" y="1857364"/>
            <a:ext cx="77867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2021-2022 учебный год работа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методической темой «Использование активных методов обучения при формировании ОК, ПК в рамках дисциплины Теория и методика развития речи у детей» (специальность 44.02.01 «Дошкольное образование»).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785794"/>
            <a:ext cx="7921625" cy="78581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ПЕДАГОГИЧЕСКАЯ И УЧЕБНАЯ ПРАКТИКА </a:t>
            </a:r>
            <a:br>
              <a:rPr lang="ru-RU" sz="3200" b="1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2019-2020 учебный год</a:t>
            </a:r>
            <a:endParaRPr lang="ru-RU" sz="3200" b="1" i="1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9653" name="Прямоугольник 6"/>
          <p:cNvSpPr>
            <a:spLocks noChangeArrowheads="1"/>
          </p:cNvSpPr>
          <p:nvPr/>
        </p:nvSpPr>
        <p:spPr bwMode="auto">
          <a:xfrm>
            <a:off x="857224" y="5357826"/>
            <a:ext cx="5530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  <a:cs typeface="Arial" charset="0"/>
              </a:rPr>
              <a:t>Качественная успеваемость составляет – 90</a:t>
            </a:r>
            <a:r>
              <a:rPr lang="ru-RU" dirty="0" smtClean="0">
                <a:latin typeface="+mn-lt"/>
                <a:cs typeface="Arial" charset="0"/>
              </a:rPr>
              <a:t>%</a:t>
            </a:r>
            <a:endParaRPr lang="ru-RU" dirty="0">
              <a:latin typeface="+mn-lt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1643050"/>
          <a:ext cx="7215238" cy="342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619"/>
                <a:gridCol w="3607619"/>
              </a:tblGrid>
              <a:tr h="4648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 практики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Специальность</a:t>
                      </a:r>
                      <a:endParaRPr lang="ru-RU" dirty="0"/>
                    </a:p>
                  </a:txBody>
                  <a:tcPr/>
                </a:tc>
              </a:tr>
              <a:tr h="1635417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«Организация занятий по основным общеобразовательным программам дошкольного образования», 72 ч.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44.02.01. Дошкольное образование</a:t>
                      </a:r>
                      <a:endParaRPr lang="ru-RU" dirty="0"/>
                    </a:p>
                  </a:txBody>
                  <a:tcPr/>
                </a:tc>
              </a:tr>
              <a:tr h="13287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«Организация различных видов деятельности и общения детей»,  72 ч.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44.02.01. Дошкольное образование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 ОБЩИЕ СВЕДЕНИЯ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519952" cy="5429264"/>
          </a:xfrm>
        </p:spPr>
        <p:txBody>
          <a:bodyPr>
            <a:normAutofit/>
          </a:bodyPr>
          <a:lstStyle/>
          <a:p>
            <a:r>
              <a:rPr lang="ru-RU" sz="1900" b="1" dirty="0" smtClean="0"/>
              <a:t>Дата рождения: </a:t>
            </a:r>
            <a:r>
              <a:rPr lang="ru-RU" sz="1900" dirty="0" smtClean="0"/>
              <a:t>20 января 1989 г.</a:t>
            </a:r>
          </a:p>
          <a:p>
            <a:r>
              <a:rPr lang="ru-RU" sz="1900" b="1" dirty="0" smtClean="0"/>
              <a:t>Занимаемая должность:</a:t>
            </a:r>
            <a:r>
              <a:rPr lang="ru-RU" sz="1900" dirty="0" smtClean="0"/>
              <a:t> преподаватель (с 06.11.2019 г.)</a:t>
            </a:r>
          </a:p>
          <a:p>
            <a:r>
              <a:rPr lang="ru-RU" sz="1900" b="1" dirty="0" smtClean="0"/>
              <a:t>Образование: </a:t>
            </a:r>
          </a:p>
          <a:p>
            <a:pPr>
              <a:buNone/>
            </a:pPr>
            <a:r>
              <a:rPr lang="ru-RU" sz="1900" dirty="0" smtClean="0"/>
              <a:t>     2012 – ФГОУ ВПО «Кузбасская государственная педагогическая академия», специальность – преподаватель дошкольной педагогики и психологии, квалификация – управление дошкольным образованием.</a:t>
            </a:r>
          </a:p>
          <a:p>
            <a:pPr>
              <a:buNone/>
            </a:pPr>
            <a:r>
              <a:rPr lang="ru-RU" sz="1900" dirty="0" smtClean="0"/>
              <a:t>     2019 – НОЧУ ДПО «Краснодарский многопрофильный институт дополнительного образования», профессиональная переподготовка по специальности  «Техносферная безопасность: охрана труда».</a:t>
            </a:r>
          </a:p>
          <a:p>
            <a:pPr>
              <a:buNone/>
            </a:pPr>
            <a:r>
              <a:rPr lang="ru-RU" sz="1900" b="1" dirty="0" smtClean="0"/>
              <a:t>	Стаж:</a:t>
            </a:r>
          </a:p>
          <a:p>
            <a:pPr>
              <a:buNone/>
            </a:pPr>
            <a:r>
              <a:rPr lang="ru-RU" sz="1900" dirty="0" smtClean="0"/>
              <a:t>Общий трудовой стаж – 13 лет;</a:t>
            </a:r>
          </a:p>
          <a:p>
            <a:pPr>
              <a:buNone/>
            </a:pPr>
            <a:r>
              <a:rPr lang="ru-RU" sz="1900" dirty="0" smtClean="0"/>
              <a:t>Педагогический стаж – 1 год 10 мес.;</a:t>
            </a:r>
          </a:p>
          <a:p>
            <a:pPr>
              <a:buNone/>
            </a:pPr>
            <a:r>
              <a:rPr lang="ru-RU" sz="1900" dirty="0" smtClean="0"/>
              <a:t>В данной должности – 1 год 10 мес.</a:t>
            </a:r>
          </a:p>
          <a:p>
            <a:pPr>
              <a:buNone/>
            </a:pPr>
            <a:r>
              <a:rPr lang="ru-RU" sz="1900" b="1" dirty="0" smtClean="0"/>
              <a:t>   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2020-2021 учебный год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642910" y="1285860"/>
          <a:ext cx="7786742" cy="4375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579"/>
                <a:gridCol w="3713163"/>
              </a:tblGrid>
              <a:tr h="3966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Тема практики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Специальность</a:t>
                      </a:r>
                      <a:endParaRPr lang="ru-RU" sz="1400" dirty="0"/>
                    </a:p>
                  </a:txBody>
                  <a:tcPr/>
                </a:tc>
              </a:tr>
              <a:tr h="7824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Учебная практика</a:t>
                      </a:r>
                      <a:r>
                        <a:rPr lang="ru-RU" sz="1400" baseline="0" dirty="0" smtClean="0"/>
                        <a:t> «</a:t>
                      </a:r>
                      <a:r>
                        <a:rPr lang="ru-RU" sz="1400" dirty="0" smtClean="0"/>
                        <a:t>Экскурсионно-ознакомительная», </a:t>
                      </a:r>
                    </a:p>
                    <a:p>
                      <a:r>
                        <a:rPr lang="ru-RU" sz="1400" dirty="0" smtClean="0"/>
                        <a:t>72 ч.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44.02.01 «Дошкольное образование»</a:t>
                      </a:r>
                      <a:endParaRPr lang="ru-RU" sz="1400" dirty="0"/>
                    </a:p>
                  </a:txBody>
                  <a:tcPr/>
                </a:tc>
              </a:tr>
              <a:tr h="7824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Учебная практика</a:t>
                      </a:r>
                      <a:r>
                        <a:rPr lang="ru-RU" sz="1400" baseline="0" dirty="0" smtClean="0"/>
                        <a:t> «</a:t>
                      </a:r>
                      <a:r>
                        <a:rPr lang="ru-RU" sz="1400" dirty="0" smtClean="0"/>
                        <a:t>Экскурсионно-ознакомительная», </a:t>
                      </a:r>
                    </a:p>
                    <a:p>
                      <a:r>
                        <a:rPr lang="ru-RU" sz="1400" dirty="0" smtClean="0"/>
                        <a:t>72 ч.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44.02.02 «Преподавание в начальных классах»</a:t>
                      </a:r>
                      <a:endParaRPr lang="ru-RU" sz="1400" dirty="0"/>
                    </a:p>
                  </a:txBody>
                  <a:tcPr/>
                </a:tc>
              </a:tr>
              <a:tr h="55425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Производственная практика «Организация</a:t>
                      </a:r>
                      <a:r>
                        <a:rPr lang="ru-RU" sz="1400" baseline="0" dirty="0" smtClean="0"/>
                        <a:t> и проведение физкультурных занятий»,  36 ч.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44.02.01 «Дошкольное образование»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9667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Производственная практика «Внеурочная работа»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44.02.02 «Преподавание в начальных классах»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9667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Производственная практика «Организация различных видов деятельности и общения детей»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44.02.01 «Дошкольное образование»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966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5" y="357167"/>
          <a:ext cx="8377268" cy="569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8634"/>
                <a:gridCol w="4188634"/>
              </a:tblGrid>
              <a:tr h="4841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Тема</a:t>
                      </a:r>
                      <a:r>
                        <a:rPr lang="ru-RU" sz="1400" baseline="0" dirty="0" smtClean="0"/>
                        <a:t> практики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Специальность</a:t>
                      </a:r>
                      <a:endParaRPr lang="ru-RU" sz="1400" dirty="0"/>
                    </a:p>
                  </a:txBody>
                  <a:tcPr/>
                </a:tc>
              </a:tr>
              <a:tr h="77637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Учебная практика «Ознакомительно-экскурсионная», 72 ч.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44.02.02 «Преподавание в начальных классах»</a:t>
                      </a:r>
                      <a:endParaRPr lang="ru-RU" sz="1400" dirty="0"/>
                    </a:p>
                  </a:txBody>
                  <a:tcPr/>
                </a:tc>
              </a:tr>
              <a:tr h="11091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«Преддипломная практика», 144 ч.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44.02.02 «Преподавание в начальных классах»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4418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Производственная практика «Организация занятий по основным общеобразовательным программам</a:t>
                      </a:r>
                      <a:r>
                        <a:rPr lang="ru-RU" sz="1400" baseline="0" dirty="0" smtClean="0"/>
                        <a:t> дошкольного образования», 72 ч.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44.02.01 «Дошкольное образование»</a:t>
                      </a:r>
                      <a:endParaRPr lang="ru-RU" sz="1400" dirty="0"/>
                    </a:p>
                  </a:txBody>
                  <a:tcPr/>
                </a:tc>
              </a:tr>
              <a:tr h="77637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Производственная практика «Летняя практика», 108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ч.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«Педагогика дополнительного образования»</a:t>
                      </a:r>
                      <a:endParaRPr lang="ru-RU" sz="1400" dirty="0"/>
                    </a:p>
                  </a:txBody>
                  <a:tcPr/>
                </a:tc>
              </a:tr>
              <a:tr h="11091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Производственная практика «Практика</a:t>
                      </a:r>
                      <a:r>
                        <a:rPr lang="ru-RU" sz="1400" baseline="0" dirty="0" smtClean="0"/>
                        <a:t> разработки учебно-методических материалов», 72 ч.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44.02.03 «Специальное дошкольное образование»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747027" cy="10001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КЛАССНОЕ    РУКОВОДСТВО</a:t>
            </a:r>
            <a:endParaRPr lang="ru-RU" sz="3600" b="1" i="1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70658" name="Прямоугольник 4"/>
          <p:cNvSpPr>
            <a:spLocks noChangeArrowheads="1"/>
          </p:cNvSpPr>
          <p:nvPr/>
        </p:nvSpPr>
        <p:spPr bwMode="auto">
          <a:xfrm>
            <a:off x="250825" y="1571612"/>
            <a:ext cx="846457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+mn-lt"/>
                <a:cs typeface="Arial" charset="0"/>
              </a:rPr>
              <a:t>           с 2020 года </a:t>
            </a:r>
            <a:r>
              <a:rPr lang="ru-RU" sz="2400" dirty="0" smtClean="0">
                <a:latin typeface="+mn-lt"/>
                <a:cs typeface="Arial" charset="0"/>
              </a:rPr>
              <a:t>являюсь классным руководителем студентов специальности «Дошкольное образование». Студенты активно участвуют в спортивно-массовых мероприятиях, областных, городских и </a:t>
            </a:r>
            <a:r>
              <a:rPr lang="ru-RU" sz="2400" dirty="0" err="1" smtClean="0">
                <a:latin typeface="+mn-lt"/>
                <a:cs typeface="Arial" charset="0"/>
              </a:rPr>
              <a:t>общеколледжских</a:t>
            </a:r>
            <a:r>
              <a:rPr lang="ru-RU" sz="2400" dirty="0" smtClean="0">
                <a:latin typeface="+mn-lt"/>
                <a:cs typeface="Arial" charset="0"/>
              </a:rPr>
              <a:t> конкурсах.</a:t>
            </a:r>
          </a:p>
          <a:p>
            <a:pPr algn="just"/>
            <a:endParaRPr lang="ru-RU" sz="2400" dirty="0" smtClean="0">
              <a:latin typeface="+mn-lt"/>
              <a:cs typeface="Arial" charset="0"/>
            </a:endParaRPr>
          </a:p>
          <a:p>
            <a:pPr algn="just"/>
            <a:r>
              <a:rPr lang="ru-RU" sz="2400" dirty="0" smtClean="0">
                <a:latin typeface="+mn-lt"/>
                <a:cs typeface="Arial" charset="0"/>
              </a:rPr>
              <a:t> 	Также являюсь куратором заочного отделения студентов специальности «Дошкольное образование».</a:t>
            </a:r>
          </a:p>
          <a:p>
            <a:pPr algn="just"/>
            <a:r>
              <a:rPr lang="ru-RU" sz="2400" dirty="0" smtClean="0">
                <a:latin typeface="+mn-lt"/>
                <a:cs typeface="Arial" charset="0"/>
              </a:rPr>
              <a:t>	</a:t>
            </a:r>
            <a:endParaRPr lang="ru-RU" sz="24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User\Desktop\Photo_16018843960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857784" cy="2777169"/>
          </a:xfrm>
          <a:prstGeom prst="rect">
            <a:avLst/>
          </a:prstGeom>
          <a:noFill/>
        </p:spPr>
      </p:pic>
      <p:pic>
        <p:nvPicPr>
          <p:cNvPr id="31746" name="Picture 2" descr="C:\Users\User\Downloads\IMG_20210518_130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28"/>
            <a:ext cx="3524275" cy="2643206"/>
          </a:xfrm>
          <a:prstGeom prst="rect">
            <a:avLst/>
          </a:prstGeom>
          <a:noFill/>
        </p:spPr>
      </p:pic>
      <p:pic>
        <p:nvPicPr>
          <p:cNvPr id="31747" name="Picture 3" descr="C:\Users\User\Downloads\IMG_20210518_125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071810"/>
            <a:ext cx="4476814" cy="3357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53" y="428604"/>
            <a:ext cx="396480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4174" y="428604"/>
            <a:ext cx="396481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ownloads\Screenshot_20210601_0945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3742384" cy="5533470"/>
          </a:xfrm>
          <a:prstGeom prst="rect">
            <a:avLst/>
          </a:prstGeom>
          <a:noFill/>
        </p:spPr>
      </p:pic>
      <p:pic>
        <p:nvPicPr>
          <p:cNvPr id="45059" name="Picture 3" descr="C:\Users\User\Downloads\Screenshot_20210601_101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28"/>
            <a:ext cx="3802924" cy="5538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772816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+mj-lt"/>
              </a:rPr>
              <a:t>Кто постигает новое, лелея старое, тот может быть учителем</a:t>
            </a:r>
            <a:r>
              <a:rPr lang="ru-RU" sz="3600" b="1" i="1" dirty="0" smtClean="0">
                <a:latin typeface="+mj-lt"/>
              </a:rPr>
              <a:t>.</a:t>
            </a:r>
          </a:p>
          <a:p>
            <a:endParaRPr lang="ru-RU" sz="3600" b="1" dirty="0" smtClean="0">
              <a:latin typeface="+mj-lt"/>
            </a:endParaRPr>
          </a:p>
          <a:p>
            <a:endParaRPr lang="ru-RU" sz="3600" b="1" dirty="0" smtClean="0">
              <a:latin typeface="+mj-lt"/>
            </a:endParaRPr>
          </a:p>
          <a:p>
            <a:r>
              <a:rPr lang="ru-RU" sz="3600" b="1" i="1" dirty="0" smtClean="0">
                <a:latin typeface="+mj-lt"/>
              </a:rPr>
              <a:t>(Конфуций)</a:t>
            </a:r>
            <a:endParaRPr lang="ru-RU" sz="3600" b="1" i="1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4561"/>
            <a:ext cx="8643998" cy="640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1893"/>
            <a:ext cx="8715436" cy="624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ПОВЫШЕНИЕ КВАЛИФИКАЦИИ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14488"/>
            <a:ext cx="8503920" cy="4384560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2019 г. </a:t>
            </a:r>
            <a:r>
              <a:rPr lang="ru-RU" sz="1800" dirty="0" smtClean="0"/>
              <a:t>– Государственная организация образования «Кузбасский региональный центр психолого-педагогической, медицинской и социальной помощи «Здоровье и развитие личности», областной семинар-практикум на тему «По дороге выбора профессии»         - 4 ч. № 19-02043;</a:t>
            </a:r>
          </a:p>
          <a:p>
            <a:r>
              <a:rPr lang="ru-RU" sz="1800" b="1" dirty="0" smtClean="0"/>
              <a:t>2020 г. </a:t>
            </a:r>
            <a:r>
              <a:rPr lang="ru-RU" sz="1800" dirty="0" smtClean="0"/>
              <a:t>– ГБУДПО  «КРИРПО»  «Активные и интерактивные  технологии обучения в профессиональном образовании»  - 72 ч., 9969,42ПК №006159.</a:t>
            </a:r>
          </a:p>
          <a:p>
            <a:r>
              <a:rPr lang="ru-RU" sz="1800" b="1" dirty="0" smtClean="0"/>
              <a:t>2020 г. </a:t>
            </a:r>
            <a:r>
              <a:rPr lang="ru-RU" sz="1800" dirty="0" smtClean="0"/>
              <a:t>– БУДПО «КРИРПО» «Контрольно-надзорные мероприятия в образовательном учреждении», 15 ч. 42 ПК № 177</a:t>
            </a:r>
          </a:p>
          <a:p>
            <a:r>
              <a:rPr lang="ru-RU" sz="1800" b="1" dirty="0" smtClean="0"/>
              <a:t>2021 г. </a:t>
            </a:r>
            <a:r>
              <a:rPr lang="ru-RU" sz="1800" dirty="0" smtClean="0"/>
              <a:t>– ООО «Центр инновационного образования и воспитания» «Навыки оказания первой помощи в образовательных организациях» - 36 ч. № 485-2231246 г. Саратов</a:t>
            </a:r>
          </a:p>
          <a:p>
            <a:r>
              <a:rPr lang="ru-RU" sz="1800" b="1" dirty="0" smtClean="0"/>
              <a:t>2021 г. </a:t>
            </a:r>
            <a:r>
              <a:rPr lang="ru-RU" sz="1800" dirty="0" smtClean="0"/>
              <a:t>– свидетельство </a:t>
            </a:r>
            <a:r>
              <a:rPr lang="en-US" sz="1800" dirty="0" smtClean="0"/>
              <a:t>World Skills </a:t>
            </a:r>
            <a:r>
              <a:rPr lang="ru-RU" sz="1800" dirty="0" smtClean="0"/>
              <a:t>№ 0000089551 на право участия в оценке демонстрационного экзамена по стандартам </a:t>
            </a:r>
            <a:r>
              <a:rPr lang="en-US" sz="1800" dirty="0" smtClean="0"/>
              <a:t>World Skills</a:t>
            </a:r>
            <a:r>
              <a:rPr lang="ru-RU" sz="1800" dirty="0" smtClean="0"/>
              <a:t> сроком на два года.</a:t>
            </a:r>
          </a:p>
          <a:p>
            <a:endParaRPr lang="ru-RU" sz="1800" dirty="0" smtClean="0"/>
          </a:p>
          <a:p>
            <a:endParaRPr lang="ru-RU" sz="1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IMG_20201011_2152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14290"/>
            <a:ext cx="8643999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29420"/>
            <a:ext cx="8715436" cy="60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User\Downloads\Screenshot_20210602_15484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28"/>
            <a:ext cx="4155009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s://apf.mail.ru/cgi-bin/readmsg?id=16276187620302863513;0;2&amp;exif=1&amp;full=1&amp;x-email=obuhova.e.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User\Downloads\Screenshot_20210611_201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45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2628</TotalTime>
  <Words>960</Words>
  <Application>Microsoft Office PowerPoint</Application>
  <PresentationFormat>Экран (4:3)</PresentationFormat>
  <Paragraphs>156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Официальная</vt:lpstr>
      <vt:lpstr>Acrobat Document</vt:lpstr>
      <vt:lpstr>Слайд 1</vt:lpstr>
      <vt:lpstr>  ОБЩИЕ СВЕДЕНИЯ</vt:lpstr>
      <vt:lpstr>Слайд 3</vt:lpstr>
      <vt:lpstr>Слайд 4</vt:lpstr>
      <vt:lpstr>ПОВЫШЕНИЕ КВАЛИФИКАЦИИ</vt:lpstr>
      <vt:lpstr>Слайд 6</vt:lpstr>
      <vt:lpstr>Слайд 7</vt:lpstr>
      <vt:lpstr>Слайд 8</vt:lpstr>
      <vt:lpstr>Слайд 9</vt:lpstr>
      <vt:lpstr>Слайд 10</vt:lpstr>
      <vt:lpstr>Слайд 11</vt:lpstr>
      <vt:lpstr>ПРЕПОДАВАЕМЫЕ ДИСЦИПЛИНЫ 2019-2020, 2020-2021 учебные года</vt:lpstr>
      <vt:lpstr>КАЧЕСТВЕННАЯ УСПЕВАЕМОСТЬ СТУДЕНТОВ и УРОВЕНЬ СФОРМИРОВАННОСТИ ОК,ПК       за 2019-2020           учебный год</vt:lpstr>
      <vt:lpstr>КАЧЕСТВЕННАЯ УСПЕВАЕМОСТЬ СТУДЕНТОВ и УРОВЕНЬ СФОРМИРОВАННОСТИ ОК,ПК    за 2020-2021           учебный год</vt:lpstr>
      <vt:lpstr>ПРОВЕДЕНИЕ ВНЕКЛАССНЫХ МЕРОПРИЯТИЙ</vt:lpstr>
      <vt:lpstr>Слайд 16</vt:lpstr>
      <vt:lpstr>РАЗРАБОТКА РАБОЧИХ ПЕДАГОГИЧЕСКИХ ПРОГРАММ</vt:lpstr>
      <vt:lpstr>МЕТОДИЧЕСКАЯ РАБОТА</vt:lpstr>
      <vt:lpstr> ПЕДАГОГИЧЕСКАЯ И УЧЕБНАЯ ПРАКТИКА  2019-2020 учебный год</vt:lpstr>
      <vt:lpstr>2020-2021 учебный год</vt:lpstr>
      <vt:lpstr>Слайд 21</vt:lpstr>
      <vt:lpstr>КЛАССНОЕ    РУКОВОДСТВО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User</cp:lastModifiedBy>
  <cp:revision>266</cp:revision>
  <dcterms:created xsi:type="dcterms:W3CDTF">2017-05-25T12:29:22Z</dcterms:created>
  <dcterms:modified xsi:type="dcterms:W3CDTF">2021-09-24T04:01:39Z</dcterms:modified>
</cp:coreProperties>
</file>