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0" r:id="rId2"/>
    <p:sldId id="316" r:id="rId3"/>
    <p:sldId id="390" r:id="rId4"/>
    <p:sldId id="388" r:id="rId5"/>
    <p:sldId id="389" r:id="rId6"/>
    <p:sldId id="394" r:id="rId7"/>
    <p:sldId id="337" r:id="rId8"/>
    <p:sldId id="341" r:id="rId9"/>
    <p:sldId id="303" r:id="rId10"/>
    <p:sldId id="387" r:id="rId11"/>
    <p:sldId id="369" r:id="rId12"/>
    <p:sldId id="371" r:id="rId13"/>
    <p:sldId id="372" r:id="rId14"/>
    <p:sldId id="373" r:id="rId15"/>
    <p:sldId id="370" r:id="rId16"/>
    <p:sldId id="361" r:id="rId17"/>
    <p:sldId id="395" r:id="rId18"/>
    <p:sldId id="392" r:id="rId19"/>
    <p:sldId id="374" r:id="rId20"/>
    <p:sldId id="376" r:id="rId21"/>
    <p:sldId id="360" r:id="rId22"/>
    <p:sldId id="359" r:id="rId23"/>
    <p:sldId id="383" r:id="rId24"/>
    <p:sldId id="384" r:id="rId25"/>
    <p:sldId id="380" r:id="rId26"/>
    <p:sldId id="381" r:id="rId27"/>
    <p:sldId id="343" r:id="rId28"/>
    <p:sldId id="344" r:id="rId29"/>
    <p:sldId id="353" r:id="rId30"/>
    <p:sldId id="345" r:id="rId31"/>
    <p:sldId id="348" r:id="rId32"/>
    <p:sldId id="333" r:id="rId33"/>
    <p:sldId id="350" r:id="rId34"/>
    <p:sldId id="354" r:id="rId35"/>
    <p:sldId id="309" r:id="rId36"/>
    <p:sldId id="385" r:id="rId37"/>
    <p:sldId id="35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71"/>
    <a:srgbClr val="0066CC"/>
    <a:srgbClr val="0033CC"/>
    <a:srgbClr val="033DBD"/>
    <a:srgbClr val="ED6613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12" autoAdjust="0"/>
    <p:restoredTop sz="94624" autoAdjust="0"/>
  </p:normalViewPr>
  <p:slideViewPr>
    <p:cSldViewPr>
      <p:cViewPr>
        <p:scale>
          <a:sx n="66" d="100"/>
          <a:sy n="66" d="100"/>
        </p:scale>
        <p:origin x="-1014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</a:t>
            </a:r>
            <a:r>
              <a:rPr lang="ru-RU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Литература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 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</c:v>
                </c:pt>
                <c:pt idx="1">
                  <c:v>82</c:v>
                </c:pt>
                <c:pt idx="2">
                  <c:v>82</c:v>
                </c:pt>
                <c:pt idx="3">
                  <c:v>84</c:v>
                </c:pt>
                <c:pt idx="4">
                  <c:v>84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4116469816273"/>
          <c:y val="3.4335875984251994E-2"/>
          <c:w val="0.74933661417322861"/>
          <c:h val="0.6076070374015757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 год</c:v>
                </c:pt>
                <c:pt idx="1">
                  <c:v>2018-2019 год</c:v>
                </c:pt>
                <c:pt idx="2">
                  <c:v>2019-2020 год</c:v>
                </c:pt>
                <c:pt idx="3">
                  <c:v>2020-2021 год</c:v>
                </c:pt>
                <c:pt idx="4">
                  <c:v>2021-2022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84</c:v>
                </c:pt>
                <c:pt idx="1">
                  <c:v>86</c:v>
                </c:pt>
                <c:pt idx="2">
                  <c:v>86</c:v>
                </c:pt>
                <c:pt idx="3">
                  <c:v>92</c:v>
                </c:pt>
                <c:pt idx="4">
                  <c:v>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 год</c:v>
                </c:pt>
                <c:pt idx="1">
                  <c:v>2018-2019 год</c:v>
                </c:pt>
                <c:pt idx="2">
                  <c:v>2019-2020 год</c:v>
                </c:pt>
                <c:pt idx="3">
                  <c:v>2020-2021 год</c:v>
                </c:pt>
                <c:pt idx="4">
                  <c:v>2021-2022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82</c:v>
                </c:pt>
                <c:pt idx="1">
                  <c:v>84</c:v>
                </c:pt>
                <c:pt idx="2">
                  <c:v>86</c:v>
                </c:pt>
                <c:pt idx="3">
                  <c:v>92</c:v>
                </c:pt>
                <c:pt idx="4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 год</c:v>
                </c:pt>
                <c:pt idx="1">
                  <c:v>2018-2019 год</c:v>
                </c:pt>
                <c:pt idx="2">
                  <c:v>2019-2020 год</c:v>
                </c:pt>
                <c:pt idx="3">
                  <c:v>2020-2021 год</c:v>
                </c:pt>
                <c:pt idx="4">
                  <c:v>2021-2022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87</c:v>
                </c:pt>
                <c:pt idx="1">
                  <c:v>90</c:v>
                </c:pt>
                <c:pt idx="2">
                  <c:v>90</c:v>
                </c:pt>
                <c:pt idx="3">
                  <c:v>94</c:v>
                </c:pt>
                <c:pt idx="4">
                  <c:v>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ок5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 год</c:v>
                </c:pt>
                <c:pt idx="1">
                  <c:v>2018-2019 год</c:v>
                </c:pt>
                <c:pt idx="2">
                  <c:v>2019-2020 год</c:v>
                </c:pt>
                <c:pt idx="3">
                  <c:v>2020-2021 год</c:v>
                </c:pt>
                <c:pt idx="4">
                  <c:v>2021-2022 год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90</c:v>
                </c:pt>
                <c:pt idx="1">
                  <c:v>92</c:v>
                </c:pt>
                <c:pt idx="2">
                  <c:v>94</c:v>
                </c:pt>
                <c:pt idx="3">
                  <c:v>98</c:v>
                </c:pt>
                <c:pt idx="4">
                  <c:v>98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ок6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2017-2018 год</c:v>
                </c:pt>
                <c:pt idx="1">
                  <c:v>2018-2019 год</c:v>
                </c:pt>
                <c:pt idx="2">
                  <c:v>2019-2020 год</c:v>
                </c:pt>
                <c:pt idx="3">
                  <c:v>2020-2021 год</c:v>
                </c:pt>
                <c:pt idx="4">
                  <c:v>2021-2022 год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84</c:v>
                </c:pt>
                <c:pt idx="1">
                  <c:v>86</c:v>
                </c:pt>
                <c:pt idx="2">
                  <c:v>88</c:v>
                </c:pt>
                <c:pt idx="3">
                  <c:v>90</c:v>
                </c:pt>
                <c:pt idx="4">
                  <c:v>92</c:v>
                </c:pt>
              </c:numCache>
            </c:numRef>
          </c:val>
        </c:ser>
        <c:axId val="88371584"/>
        <c:axId val="88373120"/>
      </c:barChart>
      <c:catAx>
        <c:axId val="88371584"/>
        <c:scaling>
          <c:orientation val="minMax"/>
        </c:scaling>
        <c:axPos val="b"/>
        <c:tickLblPos val="nextTo"/>
        <c:crossAx val="88373120"/>
        <c:crosses val="autoZero"/>
        <c:auto val="1"/>
        <c:lblAlgn val="ctr"/>
        <c:lblOffset val="100"/>
      </c:catAx>
      <c:valAx>
        <c:axId val="88373120"/>
        <c:scaling>
          <c:orientation val="minMax"/>
        </c:scaling>
        <c:axPos val="l"/>
        <c:majorGridlines/>
        <c:numFmt formatCode="General" sourceLinked="1"/>
        <c:tickLblPos val="nextTo"/>
        <c:crossAx val="8837158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/>
              <a:t>УД Литература </a:t>
            </a:r>
          </a:p>
        </c:rich>
      </c:tx>
      <c:layout>
        <c:manualLayout>
          <c:xMode val="edge"/>
          <c:yMode val="edge"/>
          <c:x val="0.33161256158769742"/>
          <c:y val="5.2368037328667398E-2"/>
        </c:manualLayout>
      </c:layout>
    </c:title>
    <c:plotArea>
      <c:layout>
        <c:manualLayout>
          <c:layoutTarget val="inner"/>
          <c:xMode val="edge"/>
          <c:yMode val="edge"/>
          <c:x val="0.10255249343832021"/>
          <c:y val="0.2989315218794385"/>
          <c:w val="0.46439810489790617"/>
          <c:h val="0.67375790628630772"/>
        </c:manualLayout>
      </c:layout>
      <c:barChart>
        <c:barDir val="col"/>
        <c:grouping val="clustered"/>
        <c:gapWidth val="100"/>
        <c:axId val="88429696"/>
        <c:axId val="88431232"/>
      </c:barChart>
      <c:catAx>
        <c:axId val="88429696"/>
        <c:scaling>
          <c:orientation val="minMax"/>
        </c:scaling>
        <c:axPos val="b"/>
        <c:tickLblPos val="nextTo"/>
        <c:crossAx val="88431232"/>
        <c:crosses val="autoZero"/>
        <c:auto val="1"/>
        <c:lblAlgn val="ctr"/>
        <c:lblOffset val="100"/>
      </c:catAx>
      <c:valAx>
        <c:axId val="88431232"/>
        <c:scaling>
          <c:orientation val="minMax"/>
        </c:scaling>
        <c:axPos val="l"/>
        <c:majorGridlines/>
        <c:tickLblPos val="nextTo"/>
        <c:crossAx val="88429696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 Родная литература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 Родная литература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 уч.год </c:v>
                </c:pt>
                <c:pt idx="1">
                  <c:v>2021-2022  уч.год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</c:v>
                </c:pt>
                <c:pt idx="1">
                  <c:v>84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855725065616832"/>
          <c:y val="0.38491289370078779"/>
          <c:w val="0.33894274934383239"/>
          <c:h val="0.173469980314960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/>
              <a:t>УД Литература </a:t>
            </a:r>
          </a:p>
        </c:rich>
      </c:tx>
      <c:layout>
        <c:manualLayout>
          <c:xMode val="edge"/>
          <c:yMode val="edge"/>
          <c:x val="0.33161256158769742"/>
          <c:y val="5.2368037328667398E-2"/>
        </c:manualLayout>
      </c:layout>
    </c:title>
    <c:plotArea>
      <c:layout>
        <c:manualLayout>
          <c:layoutTarget val="inner"/>
          <c:xMode val="edge"/>
          <c:yMode val="edge"/>
          <c:x val="0.10255249343832021"/>
          <c:y val="0.2989315218794385"/>
          <c:w val="0.46439810489790617"/>
          <c:h val="0.67375790628630772"/>
        </c:manualLayout>
      </c:layout>
      <c:barChart>
        <c:barDir val="col"/>
        <c:grouping val="clustered"/>
        <c:gapWidth val="100"/>
        <c:axId val="88551808"/>
        <c:axId val="88553344"/>
      </c:barChart>
      <c:catAx>
        <c:axId val="88551808"/>
        <c:scaling>
          <c:orientation val="minMax"/>
        </c:scaling>
        <c:axPos val="b"/>
        <c:tickLblPos val="nextTo"/>
        <c:crossAx val="88553344"/>
        <c:crosses val="autoZero"/>
        <c:auto val="1"/>
        <c:lblAlgn val="ctr"/>
        <c:lblOffset val="100"/>
      </c:catAx>
      <c:valAx>
        <c:axId val="88553344"/>
        <c:scaling>
          <c:orientation val="minMax"/>
        </c:scaling>
        <c:axPos val="l"/>
        <c:majorGridlines/>
        <c:tickLblPos val="nextTo"/>
        <c:crossAx val="88551808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2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</c:v>
                </c:pt>
                <c:pt idx="1">
                  <c:v>2021-2022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</c:v>
                </c:pt>
                <c:pt idx="1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3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</c:v>
                </c:pt>
                <c:pt idx="1">
                  <c:v>2021-2022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84</c:v>
                </c:pt>
                <c:pt idx="1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</c:v>
                </c:pt>
                <c:pt idx="1">
                  <c:v>2021-2022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90</c:v>
                </c:pt>
                <c:pt idx="1">
                  <c:v>90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</c:v>
                </c:pt>
                <c:pt idx="1">
                  <c:v>2021-2022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92</c:v>
                </c:pt>
                <c:pt idx="1">
                  <c:v>94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2020-2021 </c:v>
                </c:pt>
                <c:pt idx="1">
                  <c:v>2021-2022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86</c:v>
                </c:pt>
                <c:pt idx="1">
                  <c:v>88</c:v>
                </c:pt>
              </c:numCache>
            </c:numRef>
          </c:val>
        </c:ser>
        <c:axId val="89064192"/>
        <c:axId val="89065728"/>
      </c:barChart>
      <c:catAx>
        <c:axId val="89064192"/>
        <c:scaling>
          <c:orientation val="minMax"/>
        </c:scaling>
        <c:axPos val="b"/>
        <c:numFmt formatCode="General" sourceLinked="1"/>
        <c:tickLblPos val="nextTo"/>
        <c:crossAx val="89065728"/>
        <c:crosses val="autoZero"/>
        <c:auto val="1"/>
        <c:lblAlgn val="ctr"/>
        <c:lblOffset val="100"/>
      </c:catAx>
      <c:valAx>
        <c:axId val="89065728"/>
        <c:scaling>
          <c:orientation val="minMax"/>
        </c:scaling>
        <c:axPos val="l"/>
        <c:majorGridlines/>
        <c:numFmt formatCode="General" sourceLinked="1"/>
        <c:tickLblPos val="nextTo"/>
        <c:crossAx val="8906419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2400" b="1" i="0" u="none" strike="noStrike" baseline="0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МДК 01.02. Русский язык</a:t>
            </a:r>
          </a:p>
          <a:p>
            <a:pPr algn="ctr">
              <a:defRPr/>
            </a:pPr>
            <a:r>
              <a:rPr lang="ru-RU" sz="2400" b="1" i="0" u="none" strike="noStrike" baseline="0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 с методикой преподавания</a:t>
            </a:r>
            <a:endParaRPr lang="ru-RU" sz="2400" i="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 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0.8400000000000003</c:v>
                </c:pt>
                <c:pt idx="1">
                  <c:v>0.85000000000000031</c:v>
                </c:pt>
                <c:pt idx="2">
                  <c:v>0.88</c:v>
                </c:pt>
                <c:pt idx="3">
                  <c:v>0.92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448222381293749E-2"/>
          <c:y val="6.4989757377888743E-2"/>
          <c:w val="0.63522226198997855"/>
          <c:h val="0.7330759874527902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90</c:v>
                </c:pt>
                <c:pt idx="2">
                  <c:v>93</c:v>
                </c:pt>
                <c:pt idx="3">
                  <c:v>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88</c:v>
                </c:pt>
                <c:pt idx="1">
                  <c:v>90</c:v>
                </c:pt>
                <c:pt idx="2">
                  <c:v>94</c:v>
                </c:pt>
                <c:pt idx="3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86</c:v>
                </c:pt>
                <c:pt idx="1">
                  <c:v>90</c:v>
                </c:pt>
                <c:pt idx="2">
                  <c:v>92</c:v>
                </c:pt>
                <c:pt idx="3">
                  <c:v>96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87</c:v>
                </c:pt>
                <c:pt idx="1">
                  <c:v>92</c:v>
                </c:pt>
                <c:pt idx="2">
                  <c:v>96</c:v>
                </c:pt>
                <c:pt idx="3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92</c:v>
                </c:pt>
                <c:pt idx="1">
                  <c:v>95</c:v>
                </c:pt>
                <c:pt idx="2">
                  <c:v>96</c:v>
                </c:pt>
                <c:pt idx="3">
                  <c:v>100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91</c:v>
                </c:pt>
                <c:pt idx="1">
                  <c:v>94</c:v>
                </c:pt>
                <c:pt idx="2">
                  <c:v>95</c:v>
                </c:pt>
                <c:pt idx="3">
                  <c:v>100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ОК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90</c:v>
                </c:pt>
                <c:pt idx="1">
                  <c:v>92</c:v>
                </c:pt>
                <c:pt idx="2">
                  <c:v>94</c:v>
                </c:pt>
                <c:pt idx="3">
                  <c:v>98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ОК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94</c:v>
                </c:pt>
                <c:pt idx="1">
                  <c:v>94</c:v>
                </c:pt>
                <c:pt idx="2">
                  <c:v>96</c:v>
                </c:pt>
                <c:pt idx="3">
                  <c:v>96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ОК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92</c:v>
                </c:pt>
                <c:pt idx="1">
                  <c:v>94</c:v>
                </c:pt>
                <c:pt idx="2">
                  <c:v>94</c:v>
                </c:pt>
                <c:pt idx="3">
                  <c:v>96</c:v>
                </c:pt>
              </c:numCache>
            </c:numRef>
          </c:val>
        </c:ser>
        <c:ser>
          <c:idx val="10"/>
          <c:order val="9"/>
          <c:tx>
            <c:strRef>
              <c:f>Лист1!$L$1</c:f>
              <c:strCache>
                <c:ptCount val="1"/>
                <c:pt idx="0">
                  <c:v>ПК 1.1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78</c:v>
                </c:pt>
                <c:pt idx="3">
                  <c:v>86</c:v>
                </c:pt>
              </c:numCache>
            </c:numRef>
          </c:val>
        </c:ser>
        <c:ser>
          <c:idx val="11"/>
          <c:order val="10"/>
          <c:tx>
            <c:strRef>
              <c:f>Лист1!$M$1</c:f>
              <c:strCache>
                <c:ptCount val="1"/>
                <c:pt idx="0">
                  <c:v>ПК 1.2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Лист1!$M$2:$M$5</c:f>
              <c:numCache>
                <c:formatCode>General</c:formatCode>
                <c:ptCount val="4"/>
                <c:pt idx="0">
                  <c:v>76</c:v>
                </c:pt>
                <c:pt idx="1">
                  <c:v>78</c:v>
                </c:pt>
                <c:pt idx="2">
                  <c:v>78</c:v>
                </c:pt>
                <c:pt idx="3">
                  <c:v>89</c:v>
                </c:pt>
              </c:numCache>
            </c:numRef>
          </c:val>
        </c:ser>
        <c:ser>
          <c:idx val="13"/>
          <c:order val="11"/>
          <c:tx>
            <c:strRef>
              <c:f>Лист1!$O$1</c:f>
              <c:strCache>
                <c:ptCount val="1"/>
                <c:pt idx="0">
                  <c:v>ПК 1.5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Лист1!$O$2:$O$5</c:f>
              <c:numCache>
                <c:formatCode>General</c:formatCode>
                <c:ptCount val="4"/>
                <c:pt idx="0">
                  <c:v>79</c:v>
                </c:pt>
                <c:pt idx="1">
                  <c:v>72</c:v>
                </c:pt>
                <c:pt idx="2">
                  <c:v>78</c:v>
                </c:pt>
                <c:pt idx="3">
                  <c:v>80</c:v>
                </c:pt>
              </c:numCache>
            </c:numRef>
          </c:val>
        </c:ser>
        <c:ser>
          <c:idx val="14"/>
          <c:order val="12"/>
          <c:tx>
            <c:strRef>
              <c:f>Лист1!$P$1</c:f>
              <c:strCache>
                <c:ptCount val="1"/>
                <c:pt idx="0">
                  <c:v>ПК 4.1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Лист1!$P$2:$P$5</c:f>
              <c:numCache>
                <c:formatCode>General</c:formatCode>
                <c:ptCount val="4"/>
                <c:pt idx="0">
                  <c:v>80</c:v>
                </c:pt>
                <c:pt idx="1">
                  <c:v>84</c:v>
                </c:pt>
                <c:pt idx="2">
                  <c:v>89</c:v>
                </c:pt>
                <c:pt idx="3">
                  <c:v>86</c:v>
                </c:pt>
              </c:numCache>
            </c:numRef>
          </c:val>
        </c:ser>
        <c:ser>
          <c:idx val="15"/>
          <c:order val="13"/>
          <c:tx>
            <c:strRef>
              <c:f>Лист1!$Q$1</c:f>
              <c:strCache>
                <c:ptCount val="1"/>
                <c:pt idx="0">
                  <c:v> ПК 4.2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Лист1!$Q$2:$Q$5</c:f>
              <c:numCache>
                <c:formatCode>General</c:formatCode>
                <c:ptCount val="4"/>
                <c:pt idx="0">
                  <c:v>78</c:v>
                </c:pt>
                <c:pt idx="1">
                  <c:v>80</c:v>
                </c:pt>
                <c:pt idx="2">
                  <c:v>84</c:v>
                </c:pt>
                <c:pt idx="3">
                  <c:v>84</c:v>
                </c:pt>
              </c:numCache>
            </c:numRef>
          </c:val>
        </c:ser>
        <c:ser>
          <c:idx val="16"/>
          <c:order val="14"/>
          <c:tx>
            <c:strRef>
              <c:f>Лист1!$R$1</c:f>
              <c:strCache>
                <c:ptCount val="1"/>
                <c:pt idx="0">
                  <c:v>ПК 4.3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Лист1!$R$2:$R$5</c:f>
              <c:numCache>
                <c:formatCode>General</c:formatCode>
                <c:ptCount val="4"/>
                <c:pt idx="0">
                  <c:v>82</c:v>
                </c:pt>
                <c:pt idx="1">
                  <c:v>83</c:v>
                </c:pt>
                <c:pt idx="2">
                  <c:v>84</c:v>
                </c:pt>
                <c:pt idx="3">
                  <c:v>90</c:v>
                </c:pt>
              </c:numCache>
            </c:numRef>
          </c:val>
        </c:ser>
        <c:ser>
          <c:idx val="17"/>
          <c:order val="15"/>
          <c:tx>
            <c:strRef>
              <c:f>Лист1!$S$1</c:f>
              <c:strCache>
                <c:ptCount val="1"/>
                <c:pt idx="0">
                  <c:v>ПК  4.4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Лист1!$S$2:$S$5</c:f>
              <c:numCache>
                <c:formatCode>General</c:formatCode>
                <c:ptCount val="4"/>
                <c:pt idx="0">
                  <c:v>86</c:v>
                </c:pt>
                <c:pt idx="1">
                  <c:v>88</c:v>
                </c:pt>
                <c:pt idx="2">
                  <c:v>88</c:v>
                </c:pt>
                <c:pt idx="3">
                  <c:v>91</c:v>
                </c:pt>
              </c:numCache>
            </c:numRef>
          </c:val>
        </c:ser>
        <c:ser>
          <c:idx val="18"/>
          <c:order val="16"/>
          <c:tx>
            <c:strRef>
              <c:f>Лист1!$T$1</c:f>
              <c:strCache>
                <c:ptCount val="1"/>
                <c:pt idx="0">
                  <c:v>ПК 4.5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2021-2022</c:v>
                </c:pt>
              </c:strCache>
            </c:strRef>
          </c:cat>
          <c:val>
            <c:numRef>
              <c:f>Лист1!$T$2:$T$5</c:f>
              <c:numCache>
                <c:formatCode>General</c:formatCode>
                <c:ptCount val="4"/>
                <c:pt idx="0">
                  <c:v>82</c:v>
                </c:pt>
                <c:pt idx="1">
                  <c:v>86</c:v>
                </c:pt>
                <c:pt idx="2">
                  <c:v>87</c:v>
                </c:pt>
                <c:pt idx="3">
                  <c:v>93</c:v>
                </c:pt>
              </c:numCache>
            </c:numRef>
          </c:val>
        </c:ser>
        <c:axId val="90498560"/>
        <c:axId val="90500096"/>
      </c:barChart>
      <c:catAx>
        <c:axId val="90498560"/>
        <c:scaling>
          <c:orientation val="minMax"/>
        </c:scaling>
        <c:axPos val="b"/>
        <c:tickLblPos val="nextTo"/>
        <c:crossAx val="90500096"/>
        <c:crosses val="autoZero"/>
        <c:auto val="1"/>
        <c:lblAlgn val="ctr"/>
        <c:lblOffset val="100"/>
      </c:catAx>
      <c:valAx>
        <c:axId val="90500096"/>
        <c:scaling>
          <c:orientation val="minMax"/>
        </c:scaling>
        <c:axPos val="l"/>
        <c:majorGridlines/>
        <c:numFmt formatCode="General" sourceLinked="1"/>
        <c:tickLblPos val="nextTo"/>
        <c:crossAx val="90498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731518997018549"/>
          <c:y val="5.1619841528609267E-2"/>
          <c:w val="0.30268481002981662"/>
          <c:h val="0.87963930664298162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абсолютная успеваемость</c:v>
                </c:pt>
                <c:pt idx="1">
                  <c:v>качественная успеваемость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94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0A6D-173C-4D8D-97C4-A151E5F5B1C6}" type="datetimeFigureOut">
              <a:rPr lang="en-US" smtClean="0"/>
              <a:pPr/>
              <a:t>5/30/2022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4AB69-E24A-4D64-9EED-8C0E2FC1FD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867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4AB69-E24A-4D64-9EED-8C0E2FC1FD9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4AB69-E24A-4D64-9EED-8C0E2FC1FD9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5BDC-FC14-4D02-A8DE-32591D183159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24F2-317D-427C-AE2D-4B7338A514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9132-FF1A-47F9-BC8B-00163FE7F782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82DE-5387-4E53-9F64-41FA7E1C9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B9C5-151F-4A17-A0B6-922F11F806B8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AC58-5CD0-4510-9578-AC0D7103F3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33372-C62B-482F-9737-79AF5AA77AAD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BB53-8C16-46F5-A5A6-ECD76EFADB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9B2B-B692-47C2-B5BD-7921E0F3B2BA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697E8-4AA9-4C7E-A53D-F65236A2CC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8799-F459-4CA6-A832-0A0E6BB25E3D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13B9-8AB3-4CF8-9F81-2466D15AA9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BD70A-1BE8-4BA0-8A8F-B94ABDB50F95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64089-6783-4475-91A9-9BE85C5693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819DF-8EA8-43CB-AF83-1038F9D470AD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412D2-6E8C-4E64-A7EC-E159D17B95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24DB-C90D-486A-8787-4A9071A52A42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0D81C-D897-4E7E-B71C-69F0AD79C4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19EE7-05CC-42BE-AD88-E9374DE69355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6420F-6A5B-4FD4-B8DC-4BA8D7386F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9FAA2-3E74-4C65-9AB6-5115E4977AFD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B77A6-D93D-405F-AA96-4DA634A2A7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24205A-4F46-4BA7-969E-8DFADD67F335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D58E6E-298A-4A8D-A3D2-1AC409A775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pull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jpe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ятиугольник 8"/>
          <p:cNvSpPr/>
          <p:nvPr/>
        </p:nvSpPr>
        <p:spPr>
          <a:xfrm flipH="1">
            <a:off x="2362200" y="152400"/>
            <a:ext cx="6781800" cy="914400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Государственное профессиональное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  <a:endParaRPr lang="ru-RU" sz="20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357312" y="304800"/>
            <a:ext cx="7786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10" name="Picture 2" descr="C:\Users\Денис\Desktop\11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90602" y="1295401"/>
            <a:ext cx="3833784" cy="4267200"/>
          </a:xfrm>
          <a:prstGeom prst="snip2DiagRect">
            <a:avLst>
              <a:gd name="adj1" fmla="val 0"/>
              <a:gd name="adj2" fmla="val 159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C:\Users\User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0"/>
            <a:ext cx="990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733800" y="594360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г.Белово,</a:t>
            </a:r>
          </a:p>
          <a:p>
            <a:pPr algn="ctr"/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4876800" y="1447800"/>
            <a:ext cx="4267200" cy="4495800"/>
          </a:xfrm>
          <a:prstGeom prst="parallelogram">
            <a:avLst>
              <a:gd name="adj" fmla="val 3237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Гонина 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Татьяна       Николаевна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русского языка и литературы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endParaRPr lang="ru-RU" sz="2400" b="1" dirty="0" smtClean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52740" y="3038460"/>
            <a:ext cx="6858002" cy="781079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1\Desktop\Аттестация 2022 презентация\Гонина Т.Н аттестация\ec814e42-7c3b-4c64-ae22-ce5c07e82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356951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962400"/>
            <a:ext cx="3429000" cy="228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1219200"/>
            <a:ext cx="3429000" cy="2514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175657"/>
            <a:ext cx="3569518" cy="2514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0200" y="2286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</a:t>
            </a:r>
            <a:r>
              <a:rPr lang="ru-RU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учебной  </a:t>
            </a:r>
            <a:r>
              <a:rPr lang="ru-RU" b="1" dirty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и  творческой деятельности</a:t>
            </a:r>
            <a:endParaRPr lang="ru-RU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209800" y="6418022"/>
            <a:ext cx="536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Открытые уроки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31197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1" descr="C:\Documents and Settings\Admin\Рабочий стол\фото для презентации\IMG_7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191000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828800" y="5679359"/>
            <a:ext cx="5748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чтецов «В нашем сердце Победа живет…»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1524000"/>
            <a:ext cx="34290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44843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600200"/>
            <a:ext cx="4495800" cy="3048000"/>
          </a:xfrm>
          <a:prstGeom prst="rect">
            <a:avLst/>
          </a:prstGeom>
        </p:spPr>
      </p:pic>
      <p:pic>
        <p:nvPicPr>
          <p:cNvPr id="5" name="Picture 12" descr="C:\Documents and Settings\Admin\Мои документы\Downloads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600200"/>
            <a:ext cx="39100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562100" y="5500688"/>
            <a:ext cx="617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проектов, посвященных 300-летию Кузбасса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44202480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295400"/>
            <a:ext cx="3810000" cy="262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8786" y="1295400"/>
            <a:ext cx="3583214" cy="2628900"/>
          </a:xfrm>
          <a:prstGeom prst="rect">
            <a:avLst/>
          </a:prstGeom>
        </p:spPr>
      </p:pic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1219200" y="4724400"/>
            <a:ext cx="7353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творческого объединения «Медиа-Старт» в  составе «Школы актива»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03843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447800"/>
            <a:ext cx="3810000" cy="2133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5" y="1447800"/>
            <a:ext cx="3381376" cy="2133600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 rot="10800000" flipV="1">
            <a:off x="1524000" y="6362461"/>
            <a:ext cx="70485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Яркие студенческие будни группы 0201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733800"/>
            <a:ext cx="2895600" cy="228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3657601"/>
            <a:ext cx="2743200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313" y="3657601"/>
            <a:ext cx="2224088" cy="23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2038950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1295400"/>
            <a:ext cx="2971800" cy="4343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295400"/>
            <a:ext cx="4419600" cy="2895600"/>
          </a:xfrm>
          <a:prstGeom prst="rect">
            <a:avLst/>
          </a:prstGeom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09599" y="4800600"/>
            <a:ext cx="47244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фестивале -  конкурсе «Белово-творческий! Белово о войне!»(без мест)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02931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" name="Picture 20" descr="C:\Users\1\Pictures\4136d46e-8cc1-4aa8-8d0b-d6c9c84259c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600200"/>
            <a:ext cx="243839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1600200"/>
            <a:ext cx="2286000" cy="419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1600200"/>
            <a:ext cx="2209800" cy="41910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59375896"/>
              </p:ext>
            </p:extLst>
          </p:nvPr>
        </p:nvGraphicFramePr>
        <p:xfrm>
          <a:off x="1524000" y="1143000"/>
          <a:ext cx="7239000" cy="5029200"/>
        </p:xfrm>
        <a:graphic>
          <a:graphicData uri="http://schemas.openxmlformats.org/presentationml/2006/ole">
            <p:oleObj spid="_x0000_s3077" name="Acrobat Document" r:id="rId3" imgW="9907920" imgH="685944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9727156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295400"/>
            <a:ext cx="3352800" cy="4876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1295400"/>
            <a:ext cx="342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25141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5908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 smtClean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03636012"/>
              </p:ext>
            </p:extLst>
          </p:nvPr>
        </p:nvGraphicFramePr>
        <p:xfrm>
          <a:off x="1295400" y="1447800"/>
          <a:ext cx="2133600" cy="3886199"/>
        </p:xfrm>
        <a:graphic>
          <a:graphicData uri="http://schemas.openxmlformats.org/presentationml/2006/ole">
            <p:oleObj spid="_x0000_s2079" name="Acrobat Document" r:id="rId3" imgW="5657522" imgH="8000842" progId="AcroExch.Document.11">
              <p:embed/>
            </p:oleObj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36400519"/>
              </p:ext>
            </p:extLst>
          </p:nvPr>
        </p:nvGraphicFramePr>
        <p:xfrm>
          <a:off x="6172200" y="1409698"/>
          <a:ext cx="2590800" cy="4038601"/>
        </p:xfrm>
        <a:graphic>
          <a:graphicData uri="http://schemas.openxmlformats.org/presentationml/2006/ole">
            <p:oleObj spid="_x0000_s2080" name="Acrobat Document" r:id="rId4" imgW="5667290" imgH="8019988" progId="AcroExch.Document.11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1447800"/>
            <a:ext cx="2438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75537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600200" y="914400"/>
            <a:ext cx="6858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Образование  - высшее,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Кемеровский государственный университет,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специальность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«Русский язык и литература»,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квалификация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«Филолог. Преподаватель»- 1997  год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(по специальности)- 25 лет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Общий трудовой стаж - 25 лет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данной должности- 21 год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данном учреждении  -21 год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анимаемая должность на момент аттестации и дата назначения на эту должность – преподаватель с  18.06.2001 г.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3048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24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4200" y="838201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cap="all" dirty="0">
                <a:solidFill>
                  <a:srgbClr val="002060"/>
                </a:solidFill>
              </a:rPr>
              <a:t> </a:t>
            </a:r>
            <a:r>
              <a:rPr lang="en-US" cap="all" dirty="0">
                <a:solidFill>
                  <a:srgbClr val="002060"/>
                </a:solidFill>
              </a:rPr>
              <a:t>WORLDSKILLS  JUNIORS  </a:t>
            </a:r>
            <a:r>
              <a:rPr lang="ru-RU" cap="all" dirty="0" err="1">
                <a:solidFill>
                  <a:srgbClr val="002060"/>
                </a:solidFill>
              </a:rPr>
              <a:t>КуЗБАСС</a:t>
            </a:r>
            <a:r>
              <a:rPr lang="ru-RU" cap="all" dirty="0">
                <a:solidFill>
                  <a:srgbClr val="002060"/>
                </a:solidFill>
              </a:rPr>
              <a:t> 2019 </a:t>
            </a:r>
            <a:endParaRPr lang="en-US" cap="all" dirty="0">
              <a:solidFill>
                <a:srgbClr val="002060"/>
              </a:solidFill>
            </a:endParaRPr>
          </a:p>
        </p:txBody>
      </p:sp>
      <p:pic>
        <p:nvPicPr>
          <p:cNvPr id="8" name="Picture 3" descr="C:\Documents and Settings\Admin\Рабочий стол\фото для презентации\IMG_7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84533"/>
            <a:ext cx="3205162" cy="217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Admin\Рабочий стол\фото для презентации\QOCC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2" y="3810000"/>
            <a:ext cx="309879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1"/>
          <p:cNvSpPr>
            <a:spLocks noGrp="1"/>
          </p:cNvSpPr>
          <p:nvPr>
            <p:ph type="dt" sz="quarter" idx="10"/>
          </p:nvPr>
        </p:nvSpPr>
        <p:spPr>
          <a:xfrm>
            <a:off x="857250" y="5786438"/>
            <a:ext cx="7929563" cy="642937"/>
          </a:xfrm>
        </p:spPr>
        <p:txBody>
          <a:bodyPr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МЕСТО В РЕГИОНАЛЬНОМ ЧЕМПИОНАТЕ </a:t>
            </a:r>
            <a:r>
              <a:rPr lang="en-US" sz="14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  JUNIORS </a:t>
            </a:r>
            <a:r>
              <a:rPr lang="ru-RU" sz="14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 Компетенции «Преподавание в младших классах»  </a:t>
            </a:r>
          </a:p>
          <a:p>
            <a:pPr>
              <a:defRPr/>
            </a:pPr>
            <a:r>
              <a:rPr lang="ru-RU" cap="all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1484532"/>
            <a:ext cx="2743200" cy="2173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810000"/>
            <a:ext cx="2743199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21362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Downloads\f3c762fe-af72-4f74-abc1-4009454d6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3124200" cy="424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1\Downloads\aa1bc473-a9aa-4550-9dc3-0e8719c2e9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76400"/>
            <a:ext cx="30480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C:\Users\1\Downloads\523 Карандайкина Виктория Юрьевн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2438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\Downloads\524 Фадеева Татьяна Яковлев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362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1\Downloads\361 Щербакова Екатерина Алексее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219201"/>
            <a:ext cx="22098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986971"/>
            <a:ext cx="2971800" cy="4347029"/>
          </a:xfrm>
          <a:prstGeom prst="rect">
            <a:avLst/>
          </a:prstGeom>
        </p:spPr>
      </p:pic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057401" y="5478917"/>
            <a:ext cx="6434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tx2"/>
                </a:solidFill>
              </a:rPr>
              <a:t>I</a:t>
            </a:r>
            <a:r>
              <a:rPr lang="ru-RU" sz="1600" dirty="0">
                <a:solidFill>
                  <a:schemeClr val="tx2"/>
                </a:solidFill>
              </a:rPr>
              <a:t> место городском чемпионате  по неподготовленному чтению вслух  «Слово в Белово</a:t>
            </a:r>
            <a:r>
              <a:rPr lang="ru-RU" sz="1600" dirty="0" smtClean="0">
                <a:solidFill>
                  <a:schemeClr val="tx2"/>
                </a:solidFill>
              </a:rPr>
              <a:t>»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599" y="986971"/>
            <a:ext cx="3048001" cy="434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96531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219201"/>
            <a:ext cx="3493318" cy="50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219201"/>
            <a:ext cx="3429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05115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1" y="1143000"/>
            <a:ext cx="3352799" cy="4191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1143000"/>
            <a:ext cx="3276600" cy="4191000"/>
          </a:xfrm>
          <a:prstGeom prst="rect">
            <a:avLst/>
          </a:prstGeom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2286001" y="5500688"/>
            <a:ext cx="6286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/>
              <a:t>I</a:t>
            </a:r>
            <a:r>
              <a:rPr lang="ru-RU" sz="1600" dirty="0"/>
              <a:t> место в областной олимпиаде по общеобразовательным дисциплинам(русский  язык) среди обучающихся профессиональных образовательных </a:t>
            </a:r>
            <a:r>
              <a:rPr lang="ru-RU" sz="1600" dirty="0" smtClean="0"/>
              <a:t>организаций (КРИРПО)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89641661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2438400" y="228600"/>
            <a:ext cx="500543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СТУДЕНТОВ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643188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714651" y="3000372"/>
            <a:ext cx="6858000" cy="8572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1" y="1066800"/>
            <a:ext cx="3200399" cy="4267200"/>
          </a:xfrm>
          <a:prstGeom prst="rect">
            <a:avLst/>
          </a:prstGeom>
        </p:spPr>
      </p:pic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181600" y="2209800"/>
            <a:ext cx="368662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dirty="0" smtClean="0"/>
              <a:t>Щербакова Е. успешно прошла 1 тур –стала лауреатом </a:t>
            </a:r>
            <a:r>
              <a:rPr lang="en-US" sz="1600" dirty="0" smtClean="0"/>
              <a:t>I </a:t>
            </a:r>
            <a:r>
              <a:rPr lang="ru-RU" sz="1600" dirty="0" smtClean="0"/>
              <a:t>степени- и приглашена к участию в Финальной «Гранд-Премии 2021-22г.» проекта «Берега Надежды» в городе Евпатория в 2022 году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94831449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1295400" y="0"/>
            <a:ext cx="7215237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0363"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</a:t>
            </a:r>
            <a:r>
              <a:rPr lang="en-US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СТУДЕНТОВ ГРУППЫ</a:t>
            </a:r>
          </a:p>
          <a:p>
            <a:pPr indent="360363" algn="r"/>
            <a:endParaRPr lang="ru-RU" sz="2800" b="1" i="1" dirty="0" smtClean="0">
              <a:solidFill>
                <a:srgbClr val="033DB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endParaRPr lang="ru-RU" sz="3000" b="1" i="1" u="sng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60363" algn="just"/>
            <a:r>
              <a:rPr lang="ru-RU" sz="3000" b="1" i="1" u="sng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360363" algn="just"/>
            <a:endParaRPr lang="en-US" sz="3000" dirty="0">
              <a:solidFill>
                <a:srgbClr val="05057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Двойная волна 5"/>
          <p:cNvSpPr/>
          <p:nvPr/>
        </p:nvSpPr>
        <p:spPr>
          <a:xfrm rot="5400000">
            <a:off x="-2771775" y="3000375"/>
            <a:ext cx="6858000" cy="85725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 rot="16200000">
            <a:off x="-2847972" y="3076572"/>
            <a:ext cx="6858000" cy="704856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Гонина Т.Н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8384" y="3964839"/>
            <a:ext cx="1767445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Гонина Т.Н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699" y="4018079"/>
            <a:ext cx="1828800" cy="2523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Гонина Т.Н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9914" y="3908002"/>
            <a:ext cx="203733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810000" y="1631216"/>
            <a:ext cx="236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Победители и призеры студенческих конкурсов колледжа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12158" y="1188361"/>
            <a:ext cx="2743197" cy="2347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1251" y="1276363"/>
            <a:ext cx="2666995" cy="2095499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b="1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разработке программ и  </a:t>
            </a:r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учебно-методических комплектов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1143000"/>
            <a:ext cx="48006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pPr>
              <a:lnSpc>
                <a:spcPct val="150000"/>
              </a:lnSpc>
            </a:pPr>
            <a:r>
              <a:rPr lang="ru-RU" sz="1400" dirty="0" smtClean="0"/>
              <a:t>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 Литература и УД Родная литература  для специальностей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44.02.02 Преподавание в начальных классах ,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44.02.01 Дошкольное образование,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44.02.04 Специальное дошкольное образование,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44.02.03 Педагогика дополнительного образования,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Дизайн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Информационные системы и программирование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-МДК 01.02 Русский язык с методикой преподавания для специальности 44.02.02 Преподавание в начальных классах.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Электронные издания учебного назначения: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-«Русская литература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половины Х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 века»,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-«Подготовка к ЕГЭ по литературе: теория и практика» </a:t>
            </a:r>
          </a:p>
          <a:p>
            <a:pPr algn="ctr">
              <a:lnSpc>
                <a:spcPct val="150000"/>
              </a:lnSpc>
            </a:pPr>
            <a:endParaRPr lang="ru-RU" b="1" i="1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1143000"/>
            <a:ext cx="3124200" cy="42672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493" y="1814286"/>
            <a:ext cx="6934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-«Самооценка студентами уровня сформированности компетенций»;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-«Система работы классных руководителей по формированию общих компетенций у студентов»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Личные публикации </a:t>
            </a:r>
          </a:p>
          <a:p>
            <a:pPr algn="ctr"/>
            <a:endParaRPr lang="ru-RU" sz="1600" dirty="0" smtClean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статья  «Самооценка – путь к успешному профессиональному и личностному становлению» опубликована в журнале «Образование. Карьера. Общество»)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- статья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проблеме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Пропедевтическая направленность ОУД.02.У  «Литература»  в освоении   профессиональной образовательной программы на специальности 44.02.02 «Преподавание в начальных классах» (сборник тезисов «ХХ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Межрегиональные педагогические чтения « К.Д. Ушинский и русское национальное образование. Исторические уроки, идеи и современность»).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304800"/>
            <a:ext cx="663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Методические разработки для классных руководителей</a:t>
            </a:r>
            <a:endParaRPr lang="ru-RU" sz="2400" b="1" i="1" dirty="0" smtClean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143000" y="228600"/>
            <a:ext cx="7786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мониторингов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91579056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35099342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1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Участие в работе конференций </a:t>
            </a:r>
            <a:endParaRPr lang="ru-RU" sz="24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77" y="1447800"/>
            <a:ext cx="3286124" cy="419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1600200"/>
            <a:ext cx="3276600" cy="4038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304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Добровольная сертификация на соответствие профессиональной компетентности, обеспечивающей качество педагогической 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676400"/>
            <a:ext cx="3810000" cy="4038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 rot="10800000" flipV="1">
            <a:off x="1981200" y="487362"/>
            <a:ext cx="5562600" cy="55700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24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523999"/>
            <a:ext cx="3886200" cy="4419601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357312" y="228600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28601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Благодарственные письма за подготовку победителей всероссийских и областных олимпиад </a:t>
            </a:r>
            <a:endParaRPr lang="ru-RU" sz="24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1"/>
            <a:ext cx="2971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676400"/>
            <a:ext cx="3352800" cy="3962401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357312" y="228600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28601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Благодарственные письма за подготовку победителей в творческих конкурсах</a:t>
            </a:r>
            <a:endParaRPr lang="ru-RU" sz="24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1" y="1357298"/>
            <a:ext cx="3428999" cy="489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656" y="1357298"/>
            <a:ext cx="3283743" cy="48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15307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4008" y="152400"/>
            <a:ext cx="4046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  <a:p>
            <a:pPr algn="ctr"/>
            <a:r>
              <a:rPr lang="ru-RU" sz="20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КРИРПО  </a:t>
            </a:r>
            <a:endParaRPr lang="ru-RU" sz="20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Гонина Т.Н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42672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661311" y="1584706"/>
            <a:ext cx="4572001" cy="353618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4008" y="152400"/>
            <a:ext cx="4046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  <a:p>
            <a:pPr algn="ctr"/>
            <a:endParaRPr lang="ru-RU" sz="2000" b="1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1066800"/>
            <a:ext cx="3238505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642022" y="41821"/>
            <a:ext cx="2507158" cy="4267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76603" y="3048001"/>
            <a:ext cx="2590802" cy="42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109266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705100" y="3086100"/>
            <a:ext cx="6858000" cy="685800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2867036" y="3019436"/>
            <a:ext cx="6858000" cy="819128"/>
          </a:xfrm>
          <a:prstGeom prst="doubleWave">
            <a:avLst>
              <a:gd name="adj1" fmla="val 625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600200" y="1066800"/>
            <a:ext cx="71628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n>
                  <a:solidFill>
                    <a:srgbClr val="0066CC"/>
                  </a:solidFill>
                </a:ln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2400" i="1" dirty="0" smtClean="0">
                <a:ln w="10541" cmpd="sng">
                  <a:solidFill>
                    <a:srgbClr val="0066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Призвание учителя есть призвание высокое и благородное. Не тот учитель, кто получает воспитание и образование учителя, а тот, у кого есть внутренняя уверенность в том, что он есть, должен быть и не может быть иным. Эта уверенность встречается редко и может быть доказана только жертвами, которые человек приносит своему призванию...»</a:t>
            </a:r>
            <a:br>
              <a:rPr lang="ru-RU" sz="2400" i="1" dirty="0" smtClean="0">
                <a:ln w="10541" cmpd="sng">
                  <a:solidFill>
                    <a:srgbClr val="0066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rgbClr val="0066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  <a:p>
            <a:pPr algn="r"/>
            <a:r>
              <a:rPr lang="ru-RU" sz="2400" i="1" dirty="0" smtClean="0">
                <a:ln w="10541" cmpd="sng">
                  <a:solidFill>
                    <a:srgbClr val="0066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                                         Л. Н.   Толстой</a:t>
            </a:r>
            <a:endParaRPr lang="ru-RU" sz="2400" i="1" dirty="0">
              <a:ln w="10541" cmpd="sng">
                <a:solidFill>
                  <a:srgbClr val="0066CC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143000" y="228600"/>
            <a:ext cx="7786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мониторингов(УД Литература)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920815715"/>
              </p:ext>
            </p:extLst>
          </p:nvPr>
        </p:nvGraphicFramePr>
        <p:xfrm>
          <a:off x="1447800" y="2895599"/>
          <a:ext cx="6743704" cy="335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93204039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143000" y="228600"/>
            <a:ext cx="7786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мониторингов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190590991"/>
              </p:ext>
            </p:extLst>
          </p:nvPr>
        </p:nvGraphicFramePr>
        <p:xfrm>
          <a:off x="2757506" y="1926684"/>
          <a:ext cx="4343400" cy="1048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28876942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255758031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95400" y="344016"/>
            <a:ext cx="7634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мониторингов</a:t>
            </a:r>
          </a:p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УД Родная литература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590456330"/>
              </p:ext>
            </p:extLst>
          </p:nvPr>
        </p:nvGraphicFramePr>
        <p:xfrm>
          <a:off x="2757506" y="1926684"/>
          <a:ext cx="4343400" cy="1048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294278192"/>
              </p:ext>
            </p:extLst>
          </p:nvPr>
        </p:nvGraphicFramePr>
        <p:xfrm>
          <a:off x="1524000" y="1926684"/>
          <a:ext cx="6096000" cy="416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281149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5400" y="457200"/>
            <a:ext cx="74200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94522677"/>
              </p:ext>
            </p:extLst>
          </p:nvPr>
        </p:nvGraphicFramePr>
        <p:xfrm>
          <a:off x="1676400" y="0"/>
          <a:ext cx="6629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441124962"/>
              </p:ext>
            </p:extLst>
          </p:nvPr>
        </p:nvGraphicFramePr>
        <p:xfrm>
          <a:off x="838200" y="2438400"/>
          <a:ext cx="7848600" cy="441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 rot="5400000">
            <a:off x="-2857513" y="3214701"/>
            <a:ext cx="6858000" cy="428597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 rot="16200000">
            <a:off x="-3071841" y="3143248"/>
            <a:ext cx="6858000" cy="57150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357298"/>
            <a:ext cx="71438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ED6613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94" y="867393"/>
            <a:ext cx="8001024" cy="3539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30238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285875" y="204788"/>
            <a:ext cx="7786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6575" algn="just"/>
            <a:r>
              <a:rPr lang="ru-RU" sz="2400" dirty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endParaRPr lang="ru-RU" sz="3200" dirty="0">
              <a:solidFill>
                <a:srgbClr val="050571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95400" y="2286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2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6938" algn="l"/>
              </a:tabLst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5057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</a:t>
            </a:r>
            <a:r>
              <a:rPr kumimoji="0" lang="ru-RU" sz="2400" b="1" u="none" strike="noStrike" cap="none" normalizeH="0" dirty="0" smtClean="0">
                <a:ln>
                  <a:noFill/>
                </a:ln>
                <a:solidFill>
                  <a:srgbClr val="05057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ВПР </a:t>
            </a:r>
            <a:r>
              <a:rPr kumimoji="0" lang="ru-RU" sz="2400" b="1" u="none" strike="noStrike" cap="none" normalizeH="0" dirty="0" smtClean="0">
                <a:ln>
                  <a:noFill/>
                </a:ln>
                <a:solidFill>
                  <a:srgbClr val="05057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5057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русскому языку 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5057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41068385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Для Т.Н\20160217_12024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21062931">
            <a:off x="211734" y="983937"/>
            <a:ext cx="3530207" cy="270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0571"/>
                </a:solidFill>
                <a:latin typeface="Times New Roman" pitchFamily="18" charset="0"/>
                <a:cs typeface="Times New Roman" pitchFamily="18" charset="0"/>
              </a:rPr>
              <a:t>Выявление развития у обучающихся способностей к научной  и  творческой деятельности</a:t>
            </a:r>
            <a:endParaRPr lang="ru-RU" sz="2400" dirty="0">
              <a:solidFill>
                <a:srgbClr val="0505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830997"/>
            <a:ext cx="3048000" cy="2674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981396"/>
            <a:ext cx="2895600" cy="2036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3981395"/>
            <a:ext cx="2819400" cy="2036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3981396"/>
            <a:ext cx="1981200" cy="2036518"/>
          </a:xfrm>
          <a:prstGeom prst="rect">
            <a:avLst/>
          </a:prstGeom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828800" y="5679359"/>
            <a:ext cx="5748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600" dirty="0" smtClean="0">
                <a:cs typeface="Times New Roman" pitchFamily="18" charset="0"/>
              </a:rPr>
              <a:t>Внеурочны мероприятия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830997"/>
            <a:ext cx="2590800" cy="2826603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 rot="10800000" flipV="1">
            <a:off x="2286000" y="6326137"/>
            <a:ext cx="5291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Внеурочные мероприятия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2379</TotalTime>
  <Words>667</Words>
  <Application>Microsoft Office PowerPoint</Application>
  <PresentationFormat>Экран (4:3)</PresentationFormat>
  <Paragraphs>187</Paragraphs>
  <Slides>37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Награды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260</cp:revision>
  <dcterms:created xsi:type="dcterms:W3CDTF">2014-05-12T03:24:24Z</dcterms:created>
  <dcterms:modified xsi:type="dcterms:W3CDTF">2022-05-30T01:42:35Z</dcterms:modified>
</cp:coreProperties>
</file>