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840" r:id="rId2"/>
  </p:sldMasterIdLst>
  <p:notesMasterIdLst>
    <p:notesMasterId r:id="rId18"/>
  </p:notesMasterIdLst>
  <p:sldIdLst>
    <p:sldId id="259" r:id="rId3"/>
    <p:sldId id="256" r:id="rId4"/>
    <p:sldId id="257" r:id="rId5"/>
    <p:sldId id="284" r:id="rId6"/>
    <p:sldId id="274" r:id="rId7"/>
    <p:sldId id="275" r:id="rId8"/>
    <p:sldId id="277" r:id="rId9"/>
    <p:sldId id="278" r:id="rId10"/>
    <p:sldId id="264" r:id="rId11"/>
    <p:sldId id="285" r:id="rId12"/>
    <p:sldId id="273" r:id="rId13"/>
    <p:sldId id="280" r:id="rId14"/>
    <p:sldId id="282" r:id="rId15"/>
    <p:sldId id="283" r:id="rId16"/>
    <p:sldId id="286" r:id="rId17"/>
  </p:sldIdLst>
  <p:sldSz cx="9144000" cy="6858000" type="screen4x3"/>
  <p:notesSz cx="6858000" cy="9144000"/>
  <p:embeddedFontLst>
    <p:embeddedFont>
      <p:font typeface="Wingdings 2" pitchFamily="18" charset="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nstantia" pitchFamily="18" charset="0"/>
      <p:regular r:id="rId24"/>
      <p:bold r:id="rId25"/>
      <p:italic r:id="rId26"/>
      <p:boldItalic r:id="rId27"/>
    </p:embeddedFont>
    <p:embeddedFont>
      <p:font typeface="Majestic" charset="0"/>
      <p:regular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1"/>
                <c:pt idx="0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0.87000000000000122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1"/>
                <c:pt idx="0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1"/>
                <c:pt idx="0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98288000"/>
        <c:axId val="98289536"/>
        <c:axId val="0"/>
      </c:bar3DChart>
      <c:catAx>
        <c:axId val="98288000"/>
        <c:scaling>
          <c:orientation val="minMax"/>
        </c:scaling>
        <c:delete val="1"/>
        <c:axPos val="b"/>
        <c:tickLblPos val="none"/>
        <c:crossAx val="98289536"/>
        <c:crosses val="autoZero"/>
        <c:auto val="1"/>
        <c:lblAlgn val="ctr"/>
        <c:lblOffset val="100"/>
      </c:catAx>
      <c:valAx>
        <c:axId val="982895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8288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0.85000000000000031</c:v>
                </c:pt>
                <c:pt idx="1">
                  <c:v>0.87000000000000033</c:v>
                </c:pt>
                <c:pt idx="2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98520064"/>
        <c:axId val="98521856"/>
        <c:axId val="0"/>
      </c:bar3DChart>
      <c:catAx>
        <c:axId val="98520064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8521856"/>
        <c:crosses val="autoZero"/>
        <c:auto val="1"/>
        <c:lblAlgn val="ctr"/>
        <c:lblOffset val="100"/>
      </c:catAx>
      <c:valAx>
        <c:axId val="985218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85200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8.0000000000000043E-2</c:v>
                </c:pt>
                <c:pt idx="2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11167360"/>
        <c:axId val="111168896"/>
        <c:axId val="0"/>
      </c:bar3DChart>
      <c:catAx>
        <c:axId val="111167360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11168896"/>
        <c:crosses val="autoZero"/>
        <c:auto val="1"/>
        <c:lblAlgn val="ctr"/>
        <c:lblOffset val="100"/>
      </c:catAx>
      <c:valAx>
        <c:axId val="1111688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11167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0.13</c:v>
                </c:pt>
                <c:pt idx="2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14898048"/>
        <c:axId val="114899584"/>
        <c:axId val="0"/>
      </c:bar3DChart>
      <c:catAx>
        <c:axId val="114898048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14899584"/>
        <c:crosses val="autoZero"/>
        <c:auto val="1"/>
        <c:lblAlgn val="ctr"/>
        <c:lblOffset val="100"/>
      </c:catAx>
      <c:valAx>
        <c:axId val="1148995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14898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7D369-2F27-44D7-A487-B0F4D300A86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157F2-F70E-41BE-B62C-D77097DAD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57F2-F70E-41BE-B62C-D77097DAD8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57F2-F70E-41BE-B62C-D77097DAD8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BA58DF-B44D-4257-B37A-73295929F8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53868-BE39-4ABB-9CC7-426E85649E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C092-21C1-41E2-BFF4-92B8EAA1E7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58DF-B44D-4257-B37A-73295929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B5A1-0B50-4FD3-86E6-2E194AEA7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F90A-29D0-4AB9-A478-87A0934C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8FB7-CE0C-42C0-872F-A29208C96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3CED-98DB-426A-BFA7-90C253FC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0BDC-D8B4-42DF-8FCF-45236D0BA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E1A6-939D-4CF5-A62A-64E001462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A085-AF2F-4B44-9186-0764CEBF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B5A1-0B50-4FD3-86E6-2E194AEA7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80C233-E0D7-4771-AE88-5F77E72806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868-BE39-4ABB-9CC7-426E85649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092-21C1-41E2-BFF4-92B8EAA1E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3F90A-29D0-4AB9-A478-87A0934C1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A8FB7-CE0C-42C0-872F-A29208C96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D3CED-98DB-426A-BFA7-90C253FCC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20BDC-D8B4-42DF-8FCF-45236D0BAB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E1A6-939D-4CF5-A62A-64E001462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A085-AF2F-4B44-9186-0764CEBF23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C233-E0D7-4771-AE88-5F77E72806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BFE552-29EE-4304-96F0-950CF7E837F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BFE552-29EE-4304-96F0-950CF7E837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81400" y="1219200"/>
            <a:ext cx="4876800" cy="1295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spc="1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i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5400" b="1" i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81400" y="2362200"/>
            <a:ext cx="4343400" cy="3657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endParaRPr lang="ru-RU" sz="2000" b="1" spc="150" dirty="0" smtClean="0">
              <a:ln w="11430"/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Коровкина</a:t>
            </a:r>
            <a:r>
              <a:rPr lang="ru-RU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Сергеевна</a:t>
            </a:r>
          </a:p>
          <a:p>
            <a:pPr algn="ctr">
              <a:buNone/>
            </a:pPr>
            <a:endParaRPr lang="ru-RU" sz="2000" b="1" spc="150" dirty="0" smtClean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Государственного профессионального образовательного учреждения «</a:t>
            </a:r>
            <a:r>
              <a:rPr lang="ru-RU" sz="20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Беловский</a:t>
            </a: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колледж»</a:t>
            </a:r>
          </a:p>
          <a:p>
            <a:pPr algn="ctr">
              <a:buNone/>
            </a:pPr>
            <a:endParaRPr lang="ru-RU" sz="2000" b="1" spc="15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57600" y="51054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2050" name="Picture 2" descr="\\Server\for_all\Давыдов Р.Н\_DSC0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828800"/>
            <a:ext cx="258479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97348" y="38100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Классное руководство гр. 0301</a:t>
            </a:r>
            <a:b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специальность 44.02.03 Педагогика </a:t>
            </a:r>
            <a:r>
              <a:rPr lang="ru-RU" sz="24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85800" y="1981200"/>
          <a:ext cx="3048000" cy="4315752"/>
        </p:xfrm>
        <a:graphic>
          <a:graphicData uri="http://schemas.openxmlformats.org/presentationml/2006/ole">
            <p:oleObj spid="_x0000_s31746" name="Acrobat Document" r:id="rId3" imgW="6399360" imgH="9066960" progId="AcroExch.Document.DC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724400" y="1981199"/>
          <a:ext cx="3048000" cy="4310983"/>
        </p:xfrm>
        <a:graphic>
          <a:graphicData uri="http://schemas.openxmlformats.org/presentationml/2006/ole">
            <p:oleObj spid="_x0000_s31747" name="Acrobat Document" r:id="rId4" imgW="6399360" imgH="9056160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019800" cy="12954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Руководство педагогической практикой</a:t>
            </a:r>
            <a:br>
              <a:rPr lang="ru-RU" sz="2400" b="1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(динамика качественной успеваемости студентов) 2016-2017 г.</a:t>
            </a:r>
            <a:endParaRPr lang="ru-RU" sz="2400" b="1" i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705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8589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200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выпускников устроившихся на работу в соответствии с полученной профессией:</a:t>
            </a:r>
            <a:r>
              <a:rPr lang="en-US" sz="2200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специальность </a:t>
            </a:r>
            <a:r>
              <a:rPr lang="ru-RU" sz="2400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44.02.02 </a:t>
            </a:r>
            <a:r>
              <a:rPr lang="ru-RU" sz="2200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Преподавание в начальных классах </a:t>
            </a:r>
            <a:r>
              <a:rPr lang="ru-RU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705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6303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выпускников, продолживших образование в высших учебных    заведениях по профессии, специальности:</a:t>
            </a:r>
            <a:r>
              <a:rPr lang="en-US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специальности 050146 Преподавание в начальных классах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705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8382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специальность 44.02.01 Дошкольное образование</a:t>
            </a:r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705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81400" y="1219200"/>
            <a:ext cx="4876800" cy="1295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spc="1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i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5400" b="1" i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81400" y="2362200"/>
            <a:ext cx="4343400" cy="3657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endParaRPr lang="ru-RU" sz="2000" b="1" spc="150" dirty="0" smtClean="0">
              <a:ln w="11430"/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Коровкина</a:t>
            </a:r>
            <a:r>
              <a:rPr lang="ru-RU" i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Сергеевна</a:t>
            </a:r>
          </a:p>
          <a:p>
            <a:pPr algn="ctr">
              <a:buNone/>
            </a:pPr>
            <a:endParaRPr lang="ru-RU" sz="2000" b="1" spc="150" dirty="0" smtClean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Государственного профессионального образовательного учреждения «</a:t>
            </a:r>
            <a:r>
              <a:rPr lang="ru-RU" sz="20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Беловский</a:t>
            </a: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колледж»</a:t>
            </a:r>
          </a:p>
          <a:p>
            <a:pPr algn="ctr">
              <a:buNone/>
            </a:pPr>
            <a:endParaRPr lang="ru-RU" sz="2000" b="1" spc="15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57600" y="51054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2050" name="Picture 2" descr="\\Server\for_all\Давыдов Р.Н\_DSC0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828800"/>
            <a:ext cx="258479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97348" y="38100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529745"/>
            <a:ext cx="7239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sz="2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Ф.И.О. </a:t>
            </a:r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Коровкина Юлия Сергеевна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sz="2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 </a:t>
            </a:r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05.04.1982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sz="2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 algn="just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высшее, ГОУ ВПО Кузбасская государственная педагогическая академия, 2007г., педагогика и методика начального образования, учитель начальных классов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/>
            </a:pPr>
            <a:endParaRPr lang="ru-RU" sz="22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sz="2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Стаж:</a:t>
            </a:r>
          </a:p>
          <a:p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 5 лет,</a:t>
            </a:r>
          </a:p>
          <a:p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трудовой стаж 1</a:t>
            </a:r>
            <a:r>
              <a:rPr lang="en-US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лет.</a:t>
            </a:r>
          </a:p>
          <a:p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данной должности 5 лет</a:t>
            </a:r>
          </a:p>
          <a:p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данном учреждении 5 лет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sz="2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2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darn\img1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143000"/>
            <a:ext cx="4648200" cy="3352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\\Server\darn\img1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533400"/>
            <a:ext cx="3505200" cy="5105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accent2"/>
                </a:solidFill>
              </a:rPr>
              <a:t>2. Повышение квалификации</a:t>
            </a:r>
            <a:r>
              <a:rPr lang="ru-RU" sz="4800" i="1" dirty="0" smtClean="0">
                <a:solidFill>
                  <a:schemeClr val="accent2"/>
                </a:solidFill>
              </a:rPr>
              <a:t> </a:t>
            </a:r>
            <a:endParaRPr lang="ru-RU" i="1" dirty="0">
              <a:solidFill>
                <a:schemeClr val="accent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371600"/>
          <a:ext cx="3048000" cy="4435377"/>
        </p:xfrm>
        <a:graphic>
          <a:graphicData uri="http://schemas.openxmlformats.org/presentationml/2006/ole">
            <p:oleObj spid="_x0000_s1026" name="Acrobat Document" r:id="rId3" imgW="6442560" imgH="9088560" progId="AcroExch.Document.DC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62400" y="1600200"/>
          <a:ext cx="4736674" cy="3352800"/>
        </p:xfrm>
        <a:graphic>
          <a:graphicData uri="http://schemas.openxmlformats.org/presentationml/2006/ole">
            <p:oleObj spid="_x0000_s1028" name="Acrobat Document" r:id="rId4" imgW="9071280" imgH="6425280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pPr algn="ctr"/>
            <a:r>
              <a:rPr lang="ru-RU" altLang="ru-RU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разработки, пособия</a:t>
            </a:r>
            <a:endParaRPr lang="ru-RU" sz="32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4" descr="Sample table with 3 columns, 4 rows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605712" cy="3714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97063"/>
                <a:gridCol w="3379116"/>
                <a:gridCol w="1833006"/>
                <a:gridCol w="1596527"/>
              </a:tblGrid>
              <a:tr h="544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 предназначено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 рекомендовано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54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Сборники описаний практических работ, методические рекомендации по организации внеаудиторной самостоятельной работы студентов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УД «Семейная педагогика» для специальности 44.02.02 «Преподавание в начальных классах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Студентам, преподавателям ГПОУ БПК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 совет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54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 по организации внеаудиторной самостоятельной работы студентов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дисциплине «Медико-биологические и социальные основы здоровья» для специальности 44.02.01 «Дошкольное образование»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Студентам, преподавателям ГПОУ БПК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 совет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4" descr="Sample table with 3 columns, 4 rows"/>
          <p:cNvGraphicFramePr>
            <a:graphicFrameLocks noGrp="1"/>
          </p:cNvGraphicFramePr>
          <p:nvPr>
            <p:ph sz="half" idx="1"/>
          </p:nvPr>
        </p:nvGraphicFramePr>
        <p:xfrm>
          <a:off x="685800" y="1219200"/>
          <a:ext cx="7543800" cy="43434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90575"/>
                <a:gridCol w="3351610"/>
                <a:gridCol w="1818084"/>
                <a:gridCol w="1583531"/>
              </a:tblGrid>
              <a:tr h="538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 предназначено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 рекомендовано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330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УМК по дисциплине ОП. 16 Семейная педагогика» для специальности 44.02.01 «Дошкольная педагогика», куда вошли сборники описаний практических работ, методические рекомендации по организации внеаудиторной самостоятельной работы студентов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Студентам, преподавателям ГПОУ БПК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 совет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474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«Использование информационных и  коммуникационных технологий в рамках изучении дисциплины «Семейная педагогика»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Студентам, преподавателям  ГПОУ БПК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 совет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Мультимедийные средства обучения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 descr="Sample table with 3 columns, 4 rows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910512" cy="19808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43540"/>
                <a:gridCol w="3566972"/>
              </a:tblGrid>
              <a:tr h="66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используется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(учебный процесс, практика, самостоятельная работа студентов, другое)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/>
                </a:tc>
              </a:tr>
              <a:tr h="1249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 ОП.16 Семейная педагогика: 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семьи, тенденции ее развития,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Психолого-педагогические основы семейного воспитания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Слайдовое сопровождение лекции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Научно-методическая работа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057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Методическая тема: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«Использование методов активизации в преподавании УД ОП.16 Семейная педагогика в условиях реализации ФГОС».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статья по проблеме Гражданско-патриотическое воспитание студентов Беловского педагогического колледжа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\darn\img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1371600"/>
            <a:ext cx="3292475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6523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Классное руководство гр. 0141</a:t>
            </a:r>
            <a:b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специальность 44.02.01 Дошкольное образование</a:t>
            </a:r>
            <a:endParaRPr lang="ru-RU" sz="2400" b="1" i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362</Words>
  <Application>Microsoft Office PowerPoint</Application>
  <PresentationFormat>Экран (4:3)</PresentationFormat>
  <Paragraphs>68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Wingdings 2</vt:lpstr>
      <vt:lpstr>Calibri</vt:lpstr>
      <vt:lpstr>Constantia</vt:lpstr>
      <vt:lpstr>Majestic</vt:lpstr>
      <vt:lpstr>Оформление по умолчанию</vt:lpstr>
      <vt:lpstr>Поток</vt:lpstr>
      <vt:lpstr>Acrobat Document</vt:lpstr>
      <vt:lpstr>   Портфолио</vt:lpstr>
      <vt:lpstr>Слайд 2</vt:lpstr>
      <vt:lpstr>Слайд 3</vt:lpstr>
      <vt:lpstr>2. Повышение квалификации </vt:lpstr>
      <vt:lpstr>Методические разработки, пособия</vt:lpstr>
      <vt:lpstr>Слайд 6</vt:lpstr>
      <vt:lpstr>Мультимедийные средства обучения</vt:lpstr>
      <vt:lpstr>Научно-методическая работа</vt:lpstr>
      <vt:lpstr>Классное руководство гр. 0141 специальность 44.02.01 Дошкольное образование</vt:lpstr>
      <vt:lpstr>Классное руководство гр. 0301 специальность 44.02.03 Педагогика дополнительного образования</vt:lpstr>
      <vt:lpstr>Руководство педагогической практикой (динамика качественной успеваемости студентов) 2016-2017 г.</vt:lpstr>
      <vt:lpstr>Доля выпускников устроившихся на работу в соответствии с полученной профессией:   специальность  44.02.02  Преподавание в начальных классах  </vt:lpstr>
      <vt:lpstr>Доля выпускников, продолживших образование в высших учебных    заведениях по профессии, специальности:    специальности 050146 Преподавание в начальных классах </vt:lpstr>
      <vt:lpstr>специальность 44.02.01 Дошкольное образование </vt:lpstr>
      <vt:lpstr>   Портфолио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English</cp:lastModifiedBy>
  <cp:revision>114</cp:revision>
  <cp:lastPrinted>1601-01-01T00:00:00Z</cp:lastPrinted>
  <dcterms:created xsi:type="dcterms:W3CDTF">1601-01-01T00:00:00Z</dcterms:created>
  <dcterms:modified xsi:type="dcterms:W3CDTF">2020-10-01T02:22:52Z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