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7"/>
  </p:notesMasterIdLst>
  <p:sldIdLst>
    <p:sldId id="256" r:id="rId6"/>
    <p:sldId id="272" r:id="rId7"/>
    <p:sldId id="285" r:id="rId8"/>
    <p:sldId id="299" r:id="rId9"/>
    <p:sldId id="295" r:id="rId10"/>
    <p:sldId id="296" r:id="rId11"/>
    <p:sldId id="274" r:id="rId12"/>
    <p:sldId id="297" r:id="rId13"/>
    <p:sldId id="273" r:id="rId14"/>
    <p:sldId id="276" r:id="rId15"/>
    <p:sldId id="287" r:id="rId16"/>
    <p:sldId id="286" r:id="rId17"/>
    <p:sldId id="298" r:id="rId18"/>
    <p:sldId id="280" r:id="rId19"/>
    <p:sldId id="281" r:id="rId20"/>
    <p:sldId id="282" r:id="rId21"/>
    <p:sldId id="303" r:id="rId22"/>
    <p:sldId id="283" r:id="rId23"/>
    <p:sldId id="284" r:id="rId24"/>
    <p:sldId id="304" r:id="rId25"/>
    <p:sldId id="29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04FAB73-79EA-482A-96FD-287575C47A97}">
          <p14:sldIdLst>
            <p14:sldId id="256"/>
            <p14:sldId id="272"/>
            <p14:sldId id="285"/>
            <p14:sldId id="299"/>
            <p14:sldId id="295"/>
            <p14:sldId id="296"/>
          </p14:sldIdLst>
        </p14:section>
        <p14:section name="Раздел без заголовка" id="{1A73546B-D726-41E7-91A3-495B4A336A7D}">
          <p14:sldIdLst>
            <p14:sldId id="274"/>
            <p14:sldId id="297"/>
            <p14:sldId id="273"/>
            <p14:sldId id="276"/>
            <p14:sldId id="287"/>
            <p14:sldId id="286"/>
            <p14:sldId id="298"/>
            <p14:sldId id="280"/>
            <p14:sldId id="281"/>
            <p14:sldId id="282"/>
            <p14:sldId id="303"/>
            <p14:sldId id="283"/>
            <p14:sldId id="284"/>
            <p14:sldId id="304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79798" autoAdjust="0"/>
  </p:normalViewPr>
  <p:slideViewPr>
    <p:cSldViewPr>
      <p:cViewPr varScale="1">
        <p:scale>
          <a:sx n="72" d="100"/>
          <a:sy n="72" d="100"/>
        </p:scale>
        <p:origin x="136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F0FD1E-D7BA-4D69-AC2E-8DAABDFE4A05}" type="datetimeFigureOut">
              <a:rPr lang="ru-RU" smtClean="0"/>
              <a:pPr/>
              <a:t>17.08.2020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C7E1D9-5C6D-419F-86FB-939F8E82A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635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C7E1D9-5C6D-419F-86FB-939F8E82A4C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046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7E1D9-5C6D-419F-86FB-939F8E82A4C7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140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C7E1D9-5C6D-419F-86FB-939F8E82A4C7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510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C7E1D9-5C6D-419F-86FB-939F8E82A4C7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678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C7E1D9-5C6D-419F-86FB-939F8E82A4C7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875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C7E1D9-5C6D-419F-86FB-939F8E82A4C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147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C7E1D9-5C6D-419F-86FB-939F8E82A4C7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05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7E1D9-5C6D-419F-86FB-939F8E82A4C7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545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7E1D9-5C6D-419F-86FB-939F8E82A4C7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294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7E1D9-5C6D-419F-86FB-939F8E82A4C7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019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05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50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590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686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105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04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610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787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476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87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303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8841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219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865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0866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3469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9481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5616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897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4014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5143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58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4597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136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9128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071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3215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5663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7831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680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762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6689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47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7852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288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5828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0488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3449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046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1715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3130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1602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6229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474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721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8402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587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3213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4409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3323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040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739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06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569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841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480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2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2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8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F58A7-9E35-44B1-9361-0E43F0632A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CFAB3-86A8-4944-9102-721F96CBAE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5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/>
            <a:br>
              <a:rPr lang="ru-RU" alt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профессиональное образовательное учреждение</a:t>
            </a:r>
            <a:b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«Беловский педагогический колледж»</a:t>
            </a:r>
            <a:b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4CD8EA61-9800-4F64-AD83-9E05FE67BF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94" y="1702941"/>
            <a:ext cx="3672408" cy="4637112"/>
          </a:xfr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580112" y="1916832"/>
            <a:ext cx="3106688" cy="420933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 algn="just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Кузнецова М.Н.,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психолог-педагогических дисциплин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alt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 algn="just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1661" y="627618"/>
            <a:ext cx="8064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60032" y="2636912"/>
            <a:ext cx="3626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C:\Users\1\Desktop\Конкурс\2015-09-29\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250"/>
            <a:ext cx="5040561" cy="381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1\Desktop\Конкурс\2015-09-29\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76872"/>
            <a:ext cx="3338492" cy="437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912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alt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 algn="just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8598" y="656554"/>
            <a:ext cx="8064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60032" y="2636912"/>
            <a:ext cx="3626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1\Desktop\Конкурс\2015-09-29\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1" y="116632"/>
            <a:ext cx="295232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Конкурс\2015-09-29\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407" y="1605109"/>
            <a:ext cx="3011276" cy="38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esktop\Конкурс\2015-09-29\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460" y="2667419"/>
            <a:ext cx="3168352" cy="403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450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alt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 algn="just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8598" y="656554"/>
            <a:ext cx="8064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60032" y="2636912"/>
            <a:ext cx="3626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1\Desktop\Конкурс\2015-09-29\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80" y="23096"/>
            <a:ext cx="2439428" cy="347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esktop\Конкурс\2015-09-29\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527" y="0"/>
            <a:ext cx="2425036" cy="346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\Desktop\Конкурс\2015-09-29\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489" y="116632"/>
            <a:ext cx="243435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1\Desktop\Конкурс\2015-09-29\0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08" y="3520873"/>
            <a:ext cx="4414668" cy="307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102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alt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 algn="just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8598" y="656554"/>
            <a:ext cx="8064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60032" y="2636912"/>
            <a:ext cx="3626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2D7EA7-9CDA-4581-83AA-D5ADC2E027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70396" y="487288"/>
            <a:ext cx="3132656" cy="23494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63DAE6-7579-40D3-9F4E-4F96B88C48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3795" y="491040"/>
            <a:ext cx="3162675" cy="23720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5A9D04-7152-4D6E-B0C1-94AD9A1E7D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7654" y="3929340"/>
            <a:ext cx="3199024" cy="23992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E51CA5C-C327-4FA1-A953-2B370A6552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323" y="3529462"/>
            <a:ext cx="2349493" cy="313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43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alt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 algn="just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8598" y="656554"/>
            <a:ext cx="8064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60032" y="2636912"/>
            <a:ext cx="3626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097071"/>
              </p:ext>
            </p:extLst>
          </p:nvPr>
        </p:nvGraphicFramePr>
        <p:xfrm>
          <a:off x="457200" y="1600200"/>
          <a:ext cx="8382000" cy="2999402"/>
        </p:xfrm>
        <a:graphic>
          <a:graphicData uri="http://schemas.openxmlformats.org/drawingml/2006/table">
            <a:tbl>
              <a:tblPr/>
              <a:tblGrid>
                <a:gridCol w="4474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7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93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 </a:t>
                      </a:r>
                    </a:p>
                  </a:txBody>
                  <a:tcPr marL="66826" marR="668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Внедрение в ВОП колледжа </a:t>
                      </a:r>
                    </a:p>
                  </a:txBody>
                  <a:tcPr marL="66826" marR="668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4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игровые технологи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826" marR="668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отдельных уроках </a:t>
                      </a:r>
                    </a:p>
                  </a:txBody>
                  <a:tcPr marL="66826" marR="668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4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кейс – метод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826" marR="668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отдельных уроках </a:t>
                      </a:r>
                    </a:p>
                  </a:txBody>
                  <a:tcPr marL="66826" marR="668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2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проблемное обучение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826" marR="668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системе </a:t>
                      </a:r>
                    </a:p>
                  </a:txBody>
                  <a:tcPr marL="66826" marR="668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технологию развития критического мышления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826" marR="668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системе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826" marR="668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Подзаголовок 4"/>
          <p:cNvSpPr txBox="1">
            <a:spLocks/>
          </p:cNvSpPr>
          <p:nvPr/>
        </p:nvSpPr>
        <p:spPr bwMode="auto">
          <a:xfrm>
            <a:off x="685800" y="381000"/>
            <a:ext cx="7786688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92500" lnSpcReduction="10000"/>
          </a:bodyPr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Используемые педагогические 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425802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br>
              <a:rPr lang="ru-RU" alt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6" name="Объект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 algn="just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8598" y="656554"/>
            <a:ext cx="8064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60032" y="2636912"/>
            <a:ext cx="3626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6441"/>
            <a:ext cx="80660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2230" y="379555"/>
            <a:ext cx="4377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 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C840887-18CE-4F61-AC90-053C222016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8542529"/>
              </p:ext>
            </p:extLst>
          </p:nvPr>
        </p:nvGraphicFramePr>
        <p:xfrm>
          <a:off x="5373810" y="970798"/>
          <a:ext cx="3361591" cy="4757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Acrobat Document" r:id="rId5" imgW="5667126" imgH="8019694" progId="AcroExch.Document.DC">
                  <p:embed/>
                </p:oleObj>
              </mc:Choice>
              <mc:Fallback>
                <p:oleObj name="Acrobat Document" r:id="rId5" imgW="5667126" imgH="8019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73810" y="970798"/>
                        <a:ext cx="3361591" cy="47571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6601EA23-5A27-4197-BEE2-C47E46E510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4604135"/>
              </p:ext>
            </p:extLst>
          </p:nvPr>
        </p:nvGraphicFramePr>
        <p:xfrm>
          <a:off x="677322" y="1223054"/>
          <a:ext cx="3449581" cy="488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Acrobat Document" r:id="rId7" imgW="5667126" imgH="8019694" progId="AcroExch.Document.DC">
                  <p:embed/>
                </p:oleObj>
              </mc:Choice>
              <mc:Fallback>
                <p:oleObj name="Acrobat Document" r:id="rId7" imgW="5667126" imgH="8019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7322" y="1223054"/>
                        <a:ext cx="3449581" cy="4881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0892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alt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 algn="just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8598" y="656554"/>
            <a:ext cx="8064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60032" y="2636912"/>
            <a:ext cx="3626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708A2C-0E98-4D55-B957-E4C8C1295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5582" y="332110"/>
            <a:ext cx="3484470" cy="4925690"/>
          </a:xfrm>
          <a:prstGeom prst="rect">
            <a:avLst/>
          </a:prstGeom>
        </p:spPr>
      </p:pic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2F58932-D667-417F-9769-E328D66BE0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6100098"/>
              </p:ext>
            </p:extLst>
          </p:nvPr>
        </p:nvGraphicFramePr>
        <p:xfrm>
          <a:off x="80915" y="2546042"/>
          <a:ext cx="5155402" cy="3643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Acrobat Document" r:id="rId5" imgW="8019751" imgH="5667063" progId="AcroExch.Document.DC">
                  <p:embed/>
                </p:oleObj>
              </mc:Choice>
              <mc:Fallback>
                <p:oleObj name="Acrobat Document" r:id="rId5" imgW="8019751" imgH="566706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915" y="2546042"/>
                        <a:ext cx="5155402" cy="3643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9934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alt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 algn="just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8598" y="656554"/>
            <a:ext cx="8064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60032" y="2636912"/>
            <a:ext cx="3626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689C49-22D1-4134-8AD0-6E86AE3ABD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4899" y="-99392"/>
            <a:ext cx="3795886" cy="50611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E0AE67-FD73-4B76-A856-D7D9A9004E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06" y="2885730"/>
            <a:ext cx="6228183" cy="415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15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alt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995936" y="6237312"/>
            <a:ext cx="5256584" cy="432048"/>
          </a:xfrm>
        </p:spPr>
        <p:txBody>
          <a:bodyPr>
            <a:noAutofit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Участие в конкурсе патриотической песни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0" y="4542809"/>
            <a:ext cx="4139953" cy="614383"/>
          </a:xfrm>
        </p:spPr>
        <p:txBody>
          <a:bodyPr>
            <a:norm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праздника в ДОУ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8598" y="656554"/>
            <a:ext cx="80648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Классное </a:t>
            </a:r>
          </a:p>
          <a:p>
            <a:pPr algn="r"/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руководство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860032" y="2636912"/>
            <a:ext cx="3626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F:\Кузнецова\IMG_01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4644008" cy="385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Кузнецова\PICT08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868" y="2276872"/>
            <a:ext cx="5004048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934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Кузнецова\HPIM0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76" y="2898522"/>
            <a:ext cx="4896508" cy="330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alt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 algn="just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-47705" y="6093296"/>
            <a:ext cx="4907735" cy="780296"/>
          </a:xfrm>
        </p:spPr>
        <p:txBody>
          <a:bodyPr>
            <a:no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праздника « Учитель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 именем твоим…»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08598" y="656554"/>
            <a:ext cx="8064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60032" y="2636912"/>
            <a:ext cx="3626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F:\Кузнецова\DSC008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0"/>
            <a:ext cx="6084168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flipH="1">
            <a:off x="4860030" y="3731840"/>
            <a:ext cx="40324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Праздник  последнего звонка </a:t>
            </a:r>
          </a:p>
        </p:txBody>
      </p:sp>
    </p:spTree>
    <p:extLst>
      <p:ext uri="{BB962C8B-B14F-4D97-AF65-F5344CB8AC3E}">
        <p14:creationId xmlns:p14="http://schemas.microsoft.com/office/powerpoint/2010/main" val="2389190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Общие сведения о преподавателе</a:t>
            </a:r>
            <a:br>
              <a:rPr lang="ru-RU" alt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alt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alt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 algn="just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166843"/>
            <a:ext cx="756084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Ф.И.О. 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Кузнецова Марина Николаевна</a:t>
            </a:r>
            <a:endParaRPr lang="ru-RU" altLang="ru-RU" sz="2000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Дата рождения 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июня 1976 г.</a:t>
            </a:r>
            <a:endParaRPr lang="ru-RU" alt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Образование: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высшее, Новокузнецкий  государственный  педагогический институт  Педагогика и психология дошкольная»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2000 г.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   полученная специальность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 дошкольной  педагогики  и психологии, педагог-психолог по коррекции  по  специальности «Педагогика и психология»</a:t>
            </a: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Стаж</a:t>
            </a:r>
            <a:endParaRPr lang="ru-RU" alt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   общи лет 25</a:t>
            </a:r>
          </a:p>
          <a:p>
            <a:pPr algn="just"/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   педагогический  25 лет</a:t>
            </a:r>
          </a:p>
          <a:p>
            <a:pPr algn="just"/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   в данном ОУ  20 лет</a:t>
            </a:r>
          </a:p>
          <a:p>
            <a:pPr algn="just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Категория: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высшая  </a:t>
            </a:r>
          </a:p>
        </p:txBody>
      </p:sp>
    </p:spTree>
    <p:extLst>
      <p:ext uri="{BB962C8B-B14F-4D97-AF65-F5344CB8AC3E}">
        <p14:creationId xmlns:p14="http://schemas.microsoft.com/office/powerpoint/2010/main" val="2882144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alt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 algn="just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-47705" y="6093296"/>
            <a:ext cx="4907735" cy="780296"/>
          </a:xfrm>
        </p:spPr>
        <p:txBody>
          <a:bodyPr>
            <a:noAutofit/>
          </a:bodyPr>
          <a:lstStyle/>
          <a:p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8598" y="656554"/>
            <a:ext cx="8064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60032" y="2636912"/>
            <a:ext cx="3626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4860030" y="3731840"/>
            <a:ext cx="40324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1B7E4C-C344-47E3-8E55-4A2FF3851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736" y="139221"/>
            <a:ext cx="4412064" cy="58827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11E4EE-E7F5-4713-BA60-804F99A63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05" y="164531"/>
            <a:ext cx="3370051" cy="599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94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alt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 algn="just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8598" y="656554"/>
            <a:ext cx="8064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60032" y="2636912"/>
            <a:ext cx="3626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VipTalisman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41220"/>
            <a:ext cx="6672191" cy="546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610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alt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 algn="just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8598" y="656554"/>
            <a:ext cx="8064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60032" y="2636912"/>
            <a:ext cx="3626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1\Desktop\Конкурс\2015-09-29\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65" y="971409"/>
            <a:ext cx="6840760" cy="468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12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alt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 algn="just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8598" y="656554"/>
            <a:ext cx="8064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60032" y="2636912"/>
            <a:ext cx="3626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0468C3-A4BB-44E6-8AC5-8CEF2F46D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07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alt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 algn="just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8598" y="656554"/>
            <a:ext cx="806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Повышение квалификации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60032" y="2636912"/>
            <a:ext cx="3626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052ECA8-6F96-43BB-AECA-9E2D30BDA7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465823"/>
              </p:ext>
            </p:extLst>
          </p:nvPr>
        </p:nvGraphicFramePr>
        <p:xfrm>
          <a:off x="457200" y="1380265"/>
          <a:ext cx="8229599" cy="4965834"/>
        </p:xfrm>
        <a:graphic>
          <a:graphicData uri="http://schemas.openxmlformats.org/drawingml/2006/table">
            <a:tbl>
              <a:tblPr/>
              <a:tblGrid>
                <a:gridCol w="941322">
                  <a:extLst>
                    <a:ext uri="{9D8B030D-6E8A-4147-A177-3AD203B41FA5}">
                      <a16:colId xmlns:a16="http://schemas.microsoft.com/office/drawing/2014/main" val="3715718804"/>
                    </a:ext>
                  </a:extLst>
                </a:gridCol>
                <a:gridCol w="3451722">
                  <a:extLst>
                    <a:ext uri="{9D8B030D-6E8A-4147-A177-3AD203B41FA5}">
                      <a16:colId xmlns:a16="http://schemas.microsoft.com/office/drawing/2014/main" val="1076367910"/>
                    </a:ext>
                  </a:extLst>
                </a:gridCol>
                <a:gridCol w="759131">
                  <a:extLst>
                    <a:ext uri="{9D8B030D-6E8A-4147-A177-3AD203B41FA5}">
                      <a16:colId xmlns:a16="http://schemas.microsoft.com/office/drawing/2014/main" val="2932862908"/>
                    </a:ext>
                  </a:extLst>
                </a:gridCol>
                <a:gridCol w="1521360">
                  <a:extLst>
                    <a:ext uri="{9D8B030D-6E8A-4147-A177-3AD203B41FA5}">
                      <a16:colId xmlns:a16="http://schemas.microsoft.com/office/drawing/2014/main" val="4023676742"/>
                    </a:ext>
                  </a:extLst>
                </a:gridCol>
                <a:gridCol w="1556064">
                  <a:extLst>
                    <a:ext uri="{9D8B030D-6E8A-4147-A177-3AD203B41FA5}">
                      <a16:colId xmlns:a16="http://schemas.microsoft.com/office/drawing/2014/main" val="2211735760"/>
                    </a:ext>
                  </a:extLst>
                </a:gridCol>
              </a:tblGrid>
              <a:tr h="110926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курсов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часов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прохождения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удостоверения (свидетельств)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9706347"/>
                  </a:ext>
                </a:extLst>
              </a:tr>
              <a:tr h="110926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28.03-12.04.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«Психолого-педагогические основы профессиональной деятельности»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72ч.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ГБУ ДПО «КРИРПО»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№5464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0399984"/>
                  </a:ext>
                </a:extLst>
              </a:tr>
              <a:tr h="111799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26.11.18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«Психолого-педагогический аспекты инклюзивного образования по ФГОС» 2 ч.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2ч.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«Инфоурок», Р/н62206,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г. Смоленск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ГЖ39724429,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7527121"/>
                  </a:ext>
                </a:extLst>
              </a:tr>
              <a:tr h="111799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07.03-17.04.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работы с обучающимися с ограниченными возможностями здоровья (ОВЗ) в соответствии с ФГОС», ,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72ч.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«Инфоурок», Р/н62206,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г. Смоленск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ПК 00062224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57759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7155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alt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 algn="just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8598" y="656554"/>
            <a:ext cx="806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Повышение квалификации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60032" y="2636912"/>
            <a:ext cx="3626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AE973814-2005-4318-BF9F-DD1F7FBE5B8C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940800"/>
          <a:ext cx="8229599" cy="3844762"/>
        </p:xfrm>
        <a:graphic>
          <a:graphicData uri="http://schemas.openxmlformats.org/drawingml/2006/table">
            <a:tbl>
              <a:tblPr/>
              <a:tblGrid>
                <a:gridCol w="1007630">
                  <a:extLst>
                    <a:ext uri="{9D8B030D-6E8A-4147-A177-3AD203B41FA5}">
                      <a16:colId xmlns:a16="http://schemas.microsoft.com/office/drawing/2014/main" val="3439066824"/>
                    </a:ext>
                  </a:extLst>
                </a:gridCol>
                <a:gridCol w="3397808">
                  <a:extLst>
                    <a:ext uri="{9D8B030D-6E8A-4147-A177-3AD203B41FA5}">
                      <a16:colId xmlns:a16="http://schemas.microsoft.com/office/drawing/2014/main" val="3873380593"/>
                    </a:ext>
                  </a:extLst>
                </a:gridCol>
                <a:gridCol w="757272">
                  <a:extLst>
                    <a:ext uri="{9D8B030D-6E8A-4147-A177-3AD203B41FA5}">
                      <a16:colId xmlns:a16="http://schemas.microsoft.com/office/drawing/2014/main" val="1677854718"/>
                    </a:ext>
                  </a:extLst>
                </a:gridCol>
                <a:gridCol w="1511445">
                  <a:extLst>
                    <a:ext uri="{9D8B030D-6E8A-4147-A177-3AD203B41FA5}">
                      <a16:colId xmlns:a16="http://schemas.microsoft.com/office/drawing/2014/main" val="2417836972"/>
                    </a:ext>
                  </a:extLst>
                </a:gridCol>
                <a:gridCol w="1555444">
                  <a:extLst>
                    <a:ext uri="{9D8B030D-6E8A-4147-A177-3AD203B41FA5}">
                      <a16:colId xmlns:a16="http://schemas.microsoft.com/office/drawing/2014/main" val="1801170981"/>
                    </a:ext>
                  </a:extLst>
                </a:gridCol>
              </a:tblGrid>
              <a:tr h="110926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курсов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часов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прохождения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удостоверения (свидетельства)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7443718"/>
                  </a:ext>
                </a:extLst>
              </a:tr>
              <a:tr h="111223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18.03.19-02.04.19г.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«Методика разработки онлайн-курса по дисциплинам профессионального цикла»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72ч.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ФГБОУ ВО «Пензенский государственный технологический университет»,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58240884672, РН 6809.У.ИДПО, от 12.04.19;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1090789"/>
                  </a:ext>
                </a:extLst>
              </a:tr>
              <a:tr h="155779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24.09-25.09.19 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«Бизнес-проектирование в образовательной организации»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16ч.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ФГБОУВО «Кузбасский  Государственный технический университет имени Т.Ф.Горбачева»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ААА№104208,р/н 0003510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90" marR="62590" marT="92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7834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1325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alt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 algn="just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5"/>
            <a:ext cx="7920880" cy="93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57200" y="1600200"/>
          <a:ext cx="8382000" cy="4320672"/>
        </p:xfrm>
        <a:graphic>
          <a:graphicData uri="http://schemas.openxmlformats.org/drawingml/2006/table">
            <a:tbl>
              <a:tblPr/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93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kumimoji="0" lang="ru-RU" sz="1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826" marR="668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 награды</a:t>
                      </a:r>
                      <a:endParaRPr kumimoji="0" lang="ru-RU" sz="1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826" marR="668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4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2006г. </a:t>
                      </a:r>
                    </a:p>
                  </a:txBody>
                  <a:tcPr marL="66826" marR="668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Медаль </a:t>
                      </a:r>
                      <a:r>
                        <a:rPr lang="ru-RU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«За достойное воспитание детей»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826" marR="668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4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2008г. 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826" marR="668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Почетная грамота Департамента образования и науки Кемеровской области;</a:t>
                      </a:r>
                      <a:endParaRPr kumimoji="0" lang="ru-RU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826" marR="668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2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2010г. 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826" marR="668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Почетная грамота Департамента образования и науки Кемеровской области;</a:t>
                      </a:r>
                      <a:endParaRPr kumimoji="0" lang="ru-RU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826" marR="668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2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2011г. 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826" marR="668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Почетная грамота  Президиума Кемеровской областной  организации  Профсоюза работников народного образования и науки РФ.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826" marR="668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9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2011г.</a:t>
                      </a:r>
                    </a:p>
                  </a:txBody>
                  <a:tcPr marL="66826" marR="668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Благодарственное письмо Администрации Беловского городского округа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826" marR="668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8595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alt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 algn="just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5"/>
            <a:ext cx="7920880" cy="93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087C4EF-1A23-4DEE-95FB-39EFCFB8A844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879862"/>
          <a:ext cx="8229600" cy="3966638"/>
        </p:xfrm>
        <a:graphic>
          <a:graphicData uri="http://schemas.openxmlformats.org/drawingml/2006/table">
            <a:tbl>
              <a:tblPr/>
              <a:tblGrid>
                <a:gridCol w="1047404">
                  <a:extLst>
                    <a:ext uri="{9D8B030D-6E8A-4147-A177-3AD203B41FA5}">
                      <a16:colId xmlns:a16="http://schemas.microsoft.com/office/drawing/2014/main" val="3242426722"/>
                    </a:ext>
                  </a:extLst>
                </a:gridCol>
                <a:gridCol w="7182196">
                  <a:extLst>
                    <a:ext uri="{9D8B030D-6E8A-4147-A177-3AD203B41FA5}">
                      <a16:colId xmlns:a16="http://schemas.microsoft.com/office/drawing/2014/main" val="2914932775"/>
                    </a:ext>
                  </a:extLst>
                </a:gridCol>
              </a:tblGrid>
              <a:tr h="392153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63" marR="65463" marT="935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награды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63" marR="65463" marT="935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0322441"/>
                  </a:ext>
                </a:extLst>
              </a:tr>
              <a:tr h="633929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2016г.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63" marR="65463" marT="935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Благодарственное письмо Администрации Беловского городского округа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63" marR="65463" marT="935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0369038"/>
                  </a:ext>
                </a:extLst>
              </a:tr>
              <a:tr h="557992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2019г.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63" marR="65463" marT="935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Грамота ГПОУ «Беловский педагогический колледж»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63" marR="65463" marT="935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051756"/>
                  </a:ext>
                </a:extLst>
              </a:tr>
              <a:tr h="1374094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2019г.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63" marR="65463" marT="935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Благодарственное письмо ГКУО «Центра обеспечения организационно-технической , социально-экономической и воспитательной работы»;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2020г.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63" marR="65463" marT="935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4785098"/>
                  </a:ext>
                </a:extLst>
              </a:tr>
              <a:tr h="954135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63" marR="65463" marT="935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Благодарственное письмо  Некоммерческая организация «Союз директоров профессиональных образовательных организаций Кемеровской области».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63" marR="65463" marT="935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715481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4FDD4ED1-C059-4995-8C56-ACBDDC3D2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879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766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09" y="469774"/>
            <a:ext cx="8229600" cy="956221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Министерские награды 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 algn="just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60032" y="2636912"/>
            <a:ext cx="36265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2010г., Почетная грамота  Министерства  образования  и науки  Российской Федерации</a:t>
            </a:r>
          </a:p>
        </p:txBody>
      </p:sp>
      <p:pic>
        <p:nvPicPr>
          <p:cNvPr id="1026" name="Picture 2" descr="C:\Users\1\Desktop\Конкурс\2015-09-29\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21" y="1325136"/>
            <a:ext cx="4300724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058955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1342</TotalTime>
  <Words>500</Words>
  <Application>Microsoft Office PowerPoint</Application>
  <PresentationFormat>Экран (4:3)</PresentationFormat>
  <Paragraphs>218</Paragraphs>
  <Slides>21</Slides>
  <Notes>10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Calibri</vt:lpstr>
      <vt:lpstr>Times New Roman</vt:lpstr>
      <vt:lpstr>1_Тема Office</vt:lpstr>
      <vt:lpstr>2_Тема Office</vt:lpstr>
      <vt:lpstr>3_Тема Office</vt:lpstr>
      <vt:lpstr>4_Тема Office</vt:lpstr>
      <vt:lpstr>5_Тема Office</vt:lpstr>
      <vt:lpstr>Acrobat Document</vt:lpstr>
      <vt:lpstr>   Государственное профессиональное образовательное учреждение  «Беловский педагогический колледж»  </vt:lpstr>
      <vt:lpstr>   Общие сведения о преподавателе   </vt:lpstr>
      <vt:lpstr> </vt:lpstr>
      <vt:lpstr> </vt:lpstr>
      <vt:lpstr> </vt:lpstr>
      <vt:lpstr> </vt:lpstr>
      <vt:lpstr> </vt:lpstr>
      <vt:lpstr> </vt:lpstr>
      <vt:lpstr>Министерские награды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Влияние детско-родительских отношений на эмоциональную сферу детей старшего дошкольного возраста</dc:title>
  <dc:creator>Jane Wayans</dc:creator>
  <cp:lastModifiedBy>PC</cp:lastModifiedBy>
  <cp:revision>104</cp:revision>
  <dcterms:created xsi:type="dcterms:W3CDTF">2015-05-29T10:56:12Z</dcterms:created>
  <dcterms:modified xsi:type="dcterms:W3CDTF">2020-08-17T04:28:52Z</dcterms:modified>
</cp:coreProperties>
</file>